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handoutMasterIdLst>
    <p:handoutMasterId r:id="rId17"/>
  </p:handoutMasterIdLst>
  <p:sldIdLst>
    <p:sldId id="256" r:id="rId2"/>
    <p:sldId id="258" r:id="rId3"/>
    <p:sldId id="298" r:id="rId4"/>
    <p:sldId id="307" r:id="rId5"/>
    <p:sldId id="320" r:id="rId6"/>
    <p:sldId id="303" r:id="rId7"/>
    <p:sldId id="319" r:id="rId8"/>
    <p:sldId id="317" r:id="rId9"/>
    <p:sldId id="323" r:id="rId10"/>
    <p:sldId id="310" r:id="rId11"/>
    <p:sldId id="312" r:id="rId12"/>
    <p:sldId id="321" r:id="rId13"/>
    <p:sldId id="322" r:id="rId14"/>
    <p:sldId id="315" r:id="rId15"/>
  </p:sldIdLst>
  <p:sldSz cx="9144000" cy="6858000" type="screen4x3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003" userDrawn="1">
          <p15:clr>
            <a:srgbClr val="A4A3A4"/>
          </p15:clr>
        </p15:guide>
        <p15:guide id="2" pos="47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50"/>
    <a:srgbClr val="1F4E79"/>
    <a:srgbClr val="203864"/>
    <a:srgbClr val="DBF6FE"/>
    <a:srgbClr val="2B7885"/>
    <a:srgbClr val="F1FCFE"/>
    <a:srgbClr val="6BC5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FD0F851-EC5A-4D38-B0AD-8093EC10F338}" styleName="Светлый стиль 1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35" autoAdjust="0"/>
    <p:restoredTop sz="98514" autoAdjust="0"/>
  </p:normalViewPr>
  <p:slideViewPr>
    <p:cSldViewPr snapToGrid="0">
      <p:cViewPr>
        <p:scale>
          <a:sx n="123" d="100"/>
          <a:sy n="123" d="100"/>
        </p:scale>
        <p:origin x="-72" y="1890"/>
      </p:cViewPr>
      <p:guideLst>
        <p:guide orient="horz" pos="1003"/>
        <p:guide pos="47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CA8102-081B-4E7E-BAD9-1AF509A0B549}" type="datetimeFigureOut">
              <a:rPr lang="ru-RU" smtClean="0"/>
              <a:t>19.12.2018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58434-E51A-4917-AB9D-AFF5F48482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97922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E2E293-8A7E-4A1F-A8EB-8D025A56A6DB}" type="datetimeFigureOut">
              <a:rPr lang="ru-RU" smtClean="0"/>
              <a:pPr/>
              <a:t>19.12.2018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60616A-6DF1-4AE2-B7B6-2273E8C789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23556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380613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767728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02368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26704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38061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60158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15315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26704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48648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100649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35109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19909" y="1570937"/>
            <a:ext cx="4015596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61846" y="4240392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12/19/2018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Рисунок 7" descr="1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rot="16200000">
            <a:off x="3545349" y="1259350"/>
            <a:ext cx="2053301" cy="9144000"/>
          </a:xfrm>
          <a:prstGeom prst="rect">
            <a:avLst/>
          </a:prstGeom>
        </p:spPr>
      </p:pic>
      <p:pic>
        <p:nvPicPr>
          <p:cNvPr id="9" name="Рисунок 8" descr="лого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595925" y="862640"/>
            <a:ext cx="2576102" cy="3142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9142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12/19/2018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943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12/19/2018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80024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12/19/2018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54643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12/19/2018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20767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12/19/2018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743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12/19/2018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0971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12/19/2018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0732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12/19/2018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1370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12/19/2018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878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12/19/2018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2765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E7815E-F7B8-4E93-9F6C-89F6C3C8DBB8}" type="datetimeFigureOut">
              <a:rPr lang="en-US" smtClean="0"/>
              <a:pPr/>
              <a:t>12/19/2018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459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:a16="http://schemas.microsoft.com/office/drawing/2014/main" xmlns="" id="{0A27F27E-F580-443D-9596-5D833176EA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799111"/>
            <a:ext cx="9143999" cy="2127547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Отчет </a:t>
            </a:r>
            <a:b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</a:b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о результатах </a:t>
            </a: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деятельности </a:t>
            </a:r>
            <a:b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</a:b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Департамента общественных и внешних связей  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/>
            </a:r>
            <a:b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</a:b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Ханты-Мансийского автономного округа - Югры </a:t>
            </a: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/>
            </a:r>
            <a:b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</a:b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за 2018 год</a:t>
            </a:r>
          </a:p>
        </p:txBody>
      </p:sp>
      <p:grpSp>
        <p:nvGrpSpPr>
          <p:cNvPr id="5" name="Группа 4">
            <a:extLst>
              <a:ext uri="{FF2B5EF4-FFF2-40B4-BE49-F238E27FC236}">
                <a16:creationId xmlns:a16="http://schemas.microsoft.com/office/drawing/2014/main" xmlns="" id="{CAE22D93-86C6-4012-8C95-C05004B2E97F}"/>
              </a:ext>
            </a:extLst>
          </p:cNvPr>
          <p:cNvGrpSpPr/>
          <p:nvPr/>
        </p:nvGrpSpPr>
        <p:grpSpPr>
          <a:xfrm>
            <a:off x="947651" y="4037419"/>
            <a:ext cx="7257566" cy="89285"/>
            <a:chOff x="947651" y="2754884"/>
            <a:chExt cx="7257566" cy="89285"/>
          </a:xfrm>
        </p:grpSpPr>
        <p:sp>
          <p:nvSpPr>
            <p:cNvPr id="16" name="Прямоугольник 15">
              <a:extLst>
                <a:ext uri="{FF2B5EF4-FFF2-40B4-BE49-F238E27FC236}">
                  <a16:creationId xmlns:a16="http://schemas.microsoft.com/office/drawing/2014/main" xmlns="" id="{37A4C5B6-209B-448F-B247-975927B0C84B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Прямоугольник 16">
              <a:extLst>
                <a:ext uri="{FF2B5EF4-FFF2-40B4-BE49-F238E27FC236}">
                  <a16:creationId xmlns:a16="http://schemas.microsoft.com/office/drawing/2014/main" xmlns="" id="{C1FFCA75-318C-48BA-A2C5-8D9CCF5F7332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19" name="Рисунок 18">
            <a:extLst>
              <a:ext uri="{FF2B5EF4-FFF2-40B4-BE49-F238E27FC236}">
                <a16:creationId xmlns:a16="http://schemas.microsoft.com/office/drawing/2014/main" xmlns="" id="{DA1D7C8C-754F-4EDA-9484-96D828446C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1668" y="5372100"/>
            <a:ext cx="2386096" cy="1066953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99436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09340" y="326412"/>
            <a:ext cx="76535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Мероприятия</a:t>
            </a:r>
            <a:endParaRPr lang="ru-RU" sz="2800" b="1" dirty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44388" y="2224172"/>
            <a:ext cx="8106786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Предоставление </a:t>
            </a:r>
            <a:r>
              <a:rPr lang="ru-RU" sz="1400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грантов в форме субсидии организациям, осуществляющим производство и (или) выпуск </a:t>
            </a:r>
            <a:r>
              <a:rPr lang="ru-RU" sz="1400" dirty="0" smtClean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СМИ на </a:t>
            </a:r>
            <a:r>
              <a:rPr lang="ru-RU" sz="1400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территории </a:t>
            </a:r>
            <a:r>
              <a:rPr lang="ru-RU" sz="1400" dirty="0" smtClean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Югры</a:t>
            </a:r>
            <a:r>
              <a:rPr lang="ru-RU" sz="1400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, на поддержку социально значимых </a:t>
            </a:r>
            <a:r>
              <a:rPr lang="ru-RU" sz="1400" dirty="0" smtClean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проектов</a:t>
            </a:r>
            <a:r>
              <a:rPr lang="ru-RU" sz="1400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.</a:t>
            </a:r>
            <a:endParaRPr lang="ru-RU" sz="1400" dirty="0" smtClean="0">
              <a:solidFill>
                <a:schemeClr val="tx2">
                  <a:lumMod val="50000"/>
                </a:schemeClr>
              </a:solidFill>
              <a:latin typeface="Franklin Gothic Medium" pitchFamily="34" charset="0"/>
            </a:endParaRPr>
          </a:p>
          <a:p>
            <a:endParaRPr lang="ru-RU" sz="1400" dirty="0">
              <a:solidFill>
                <a:schemeClr val="tx2">
                  <a:lumMod val="50000"/>
                </a:schemeClr>
              </a:solidFill>
              <a:latin typeface="Franklin Gothic Medium" pitchFamily="34" charset="0"/>
            </a:endParaRPr>
          </a:p>
          <a:p>
            <a:r>
              <a:rPr lang="ru-RU" sz="1400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П</a:t>
            </a:r>
            <a:r>
              <a:rPr lang="ru-RU" sz="1400" dirty="0" smtClean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роведение </a:t>
            </a:r>
            <a:r>
              <a:rPr lang="ru-RU" sz="1400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мероприятий для представителей средств массовой информации: пресс-конференций, обучающих семинаров, конкурсов </a:t>
            </a:r>
            <a:r>
              <a:rPr lang="ru-RU" sz="1400" dirty="0" err="1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профмастерства</a:t>
            </a:r>
            <a:r>
              <a:rPr lang="ru-RU" sz="1400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 среди журналистов, </a:t>
            </a:r>
            <a:r>
              <a:rPr lang="ru-RU" sz="1400" dirty="0" smtClean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пресс-туров</a:t>
            </a:r>
            <a:r>
              <a:rPr lang="ru-RU" sz="1400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.</a:t>
            </a:r>
            <a:endParaRPr lang="ru-RU" sz="1400" dirty="0" smtClean="0">
              <a:solidFill>
                <a:schemeClr val="tx2">
                  <a:lumMod val="50000"/>
                </a:schemeClr>
              </a:solidFill>
              <a:latin typeface="Franklin Gothic Medium" pitchFamily="34" charset="0"/>
            </a:endParaRPr>
          </a:p>
          <a:p>
            <a:endParaRPr lang="ru-RU" sz="1400" dirty="0">
              <a:solidFill>
                <a:schemeClr val="tx2">
                  <a:lumMod val="50000"/>
                </a:schemeClr>
              </a:solidFill>
              <a:latin typeface="Franklin Gothic Medium" pitchFamily="34" charset="0"/>
            </a:endParaRPr>
          </a:p>
          <a:p>
            <a:r>
              <a:rPr lang="ru-RU" sz="1400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О</a:t>
            </a:r>
            <a:r>
              <a:rPr lang="ru-RU" sz="1400" dirty="0" smtClean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беспечение </a:t>
            </a:r>
            <a:r>
              <a:rPr lang="ru-RU" sz="1400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системы мониторинга средств массовой информации</a:t>
            </a:r>
            <a:r>
              <a:rPr lang="ru-RU" sz="1400" dirty="0" smtClean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.</a:t>
            </a:r>
          </a:p>
          <a:p>
            <a:endParaRPr lang="ru-RU" sz="1400" dirty="0" smtClean="0">
              <a:solidFill>
                <a:schemeClr val="tx2">
                  <a:lumMod val="50000"/>
                </a:schemeClr>
              </a:solidFill>
              <a:latin typeface="Franklin Gothic Medium" pitchFamily="34" charset="0"/>
            </a:endParaRPr>
          </a:p>
          <a:p>
            <a:pPr algn="just"/>
            <a:r>
              <a:rPr lang="ru-RU" sz="1400" dirty="0" smtClean="0">
                <a:solidFill>
                  <a:srgbClr val="00B050"/>
                </a:solidFill>
                <a:latin typeface="Franklin Gothic Medium" pitchFamily="34" charset="0"/>
              </a:rPr>
              <a:t>АУ Ханты-Мансийского </a:t>
            </a:r>
            <a:r>
              <a:rPr lang="ru-RU" sz="1400" dirty="0">
                <a:solidFill>
                  <a:srgbClr val="00B050"/>
                </a:solidFill>
                <a:latin typeface="Franklin Gothic Medium" pitchFamily="34" charset="0"/>
              </a:rPr>
              <a:t>автономного округа – Югры </a:t>
            </a:r>
            <a:r>
              <a:rPr lang="ru-RU" sz="1400" dirty="0" smtClean="0">
                <a:solidFill>
                  <a:srgbClr val="00B050"/>
                </a:solidFill>
                <a:latin typeface="Franklin Gothic Medium" pitchFamily="34" charset="0"/>
              </a:rPr>
              <a:t>«</a:t>
            </a:r>
            <a:r>
              <a:rPr lang="ru-RU" sz="1400" dirty="0">
                <a:solidFill>
                  <a:srgbClr val="00B050"/>
                </a:solidFill>
                <a:latin typeface="Franklin Gothic Medium" pitchFamily="34" charset="0"/>
              </a:rPr>
              <a:t>Окружная телерадиокомпания Югра» </a:t>
            </a:r>
            <a:r>
              <a:rPr lang="ru-RU" sz="1400" dirty="0" smtClean="0">
                <a:solidFill>
                  <a:srgbClr val="00B050"/>
                </a:solidFill>
                <a:latin typeface="Franklin Gothic Medium" pitchFamily="34" charset="0"/>
              </a:rPr>
              <a:t>:</a:t>
            </a:r>
            <a:endParaRPr lang="ru-RU" sz="1400" dirty="0">
              <a:solidFill>
                <a:srgbClr val="00B050"/>
              </a:solidFill>
              <a:latin typeface="Franklin Gothic Medium" pitchFamily="34" charset="0"/>
            </a:endParaRPr>
          </a:p>
          <a:p>
            <a:endParaRPr lang="ru-RU" sz="1400" dirty="0">
              <a:solidFill>
                <a:schemeClr val="tx2">
                  <a:lumMod val="50000"/>
                </a:schemeClr>
              </a:solidFill>
              <a:latin typeface="Franklin Gothic Medium" pitchFamily="34" charset="0"/>
            </a:endParaRPr>
          </a:p>
          <a:p>
            <a:pPr algn="just"/>
            <a:r>
              <a:rPr lang="ru-RU" sz="1400" dirty="0" smtClean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- зарегистрировано </a:t>
            </a:r>
            <a:r>
              <a:rPr lang="ru-RU" sz="1400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и запущено в эфир радио «КП-Югра». Города вещания: Ханты-Мансийск, Нижневартовск</a:t>
            </a:r>
            <a:r>
              <a:rPr lang="ru-RU" sz="1400" dirty="0" smtClean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;</a:t>
            </a:r>
            <a:endParaRPr lang="ru-RU" sz="1400" dirty="0">
              <a:solidFill>
                <a:schemeClr val="tx2">
                  <a:lumMod val="50000"/>
                </a:schemeClr>
              </a:solidFill>
              <a:latin typeface="Franklin Gothic Medium" pitchFamily="34" charset="0"/>
            </a:endParaRPr>
          </a:p>
          <a:p>
            <a:pPr algn="just"/>
            <a:r>
              <a:rPr lang="ru-RU" sz="1400" dirty="0" smtClean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- единый </a:t>
            </a:r>
            <a:r>
              <a:rPr lang="ru-RU" sz="1400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интернет-портал телерадиокомпании вошел в ТОП-5 самых посещаемых </a:t>
            </a:r>
            <a:r>
              <a:rPr lang="ru-RU" sz="1400" dirty="0" err="1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интернет-ресурсов</a:t>
            </a:r>
            <a:r>
              <a:rPr lang="ru-RU" sz="1400" dirty="0" smtClean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;</a:t>
            </a:r>
            <a:endParaRPr lang="ru-RU" sz="1400" dirty="0">
              <a:solidFill>
                <a:schemeClr val="tx2">
                  <a:lumMod val="50000"/>
                </a:schemeClr>
              </a:solidFill>
              <a:latin typeface="Franklin Gothic Medium" pitchFamily="34" charset="0"/>
            </a:endParaRPr>
          </a:p>
          <a:p>
            <a:pPr algn="just"/>
            <a:r>
              <a:rPr lang="ru-RU" sz="1400" dirty="0" smtClean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-впервые </a:t>
            </a:r>
            <a:r>
              <a:rPr lang="ru-RU" sz="1400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в истории регионального телевидения внедрено </a:t>
            </a:r>
            <a:r>
              <a:rPr lang="ru-RU" sz="1400" dirty="0" err="1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тифлокомментирование</a:t>
            </a:r>
            <a:r>
              <a:rPr lang="ru-RU" sz="1400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 для лиц с ограниченными возможностями по зрению </a:t>
            </a:r>
          </a:p>
          <a:p>
            <a:pPr algn="just"/>
            <a:endParaRPr lang="ru-RU" sz="1400" dirty="0">
              <a:solidFill>
                <a:schemeClr val="tx2">
                  <a:lumMod val="50000"/>
                </a:schemeClr>
              </a:solidFill>
              <a:latin typeface="Franklin Gothic Medium" pitchFamily="34" charset="0"/>
            </a:endParaRPr>
          </a:p>
          <a:p>
            <a:pPr algn="just"/>
            <a:r>
              <a:rPr lang="ru-RU" sz="1400" dirty="0">
                <a:solidFill>
                  <a:srgbClr val="00B050"/>
                </a:solidFill>
                <a:latin typeface="Franklin Gothic Medium" pitchFamily="34" charset="0"/>
              </a:rPr>
              <a:t>Акционерным обществом «Издательский дом «Новости Югры» </a:t>
            </a:r>
            <a:r>
              <a:rPr lang="ru-RU" sz="1400" dirty="0" smtClean="0">
                <a:solidFill>
                  <a:srgbClr val="00B050"/>
                </a:solidFill>
                <a:latin typeface="Franklin Gothic Medium" pitchFamily="34" charset="0"/>
              </a:rPr>
              <a:t>:</a:t>
            </a:r>
            <a:endParaRPr lang="ru-RU" sz="1400" dirty="0">
              <a:solidFill>
                <a:srgbClr val="00B050"/>
              </a:solidFill>
              <a:latin typeface="Franklin Gothic Medium" pitchFamily="34" charset="0"/>
            </a:endParaRPr>
          </a:p>
          <a:p>
            <a:pPr algn="just"/>
            <a:r>
              <a:rPr lang="ru-RU" sz="1400" dirty="0" smtClean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- создана </a:t>
            </a:r>
            <a:r>
              <a:rPr lang="ru-RU" sz="1400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адаптивная версия сайта </a:t>
            </a: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ugra-news.ru </a:t>
            </a:r>
            <a:r>
              <a:rPr lang="ru-RU" sz="1400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для мобильных устройств; </a:t>
            </a:r>
          </a:p>
          <a:p>
            <a:pPr marL="285750" indent="-285750" algn="just">
              <a:buFontTx/>
              <a:buChar char="-"/>
            </a:pPr>
            <a:r>
              <a:rPr lang="ru-RU" sz="1400" dirty="0" smtClean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аудитория </a:t>
            </a:r>
            <a:r>
              <a:rPr lang="ru-RU" sz="1400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сайта составила до 300 000 уникальных посетителей в месяц, благодаря чему </a:t>
            </a:r>
            <a:endParaRPr lang="ru-RU" sz="1400" dirty="0" smtClean="0">
              <a:solidFill>
                <a:schemeClr val="tx2">
                  <a:lumMod val="50000"/>
                </a:schemeClr>
              </a:solidFill>
              <a:latin typeface="Franklin Gothic Medium" pitchFamily="34" charset="0"/>
            </a:endParaRPr>
          </a:p>
          <a:p>
            <a:pPr algn="just"/>
            <a:r>
              <a:rPr lang="ru-RU" sz="1400" dirty="0" smtClean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сайт </a:t>
            </a:r>
            <a:r>
              <a:rPr lang="ru-RU" sz="1400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вошел в ТОП-5 самых посещаемых </a:t>
            </a:r>
            <a:r>
              <a:rPr lang="ru-RU" sz="1400" dirty="0" err="1" smtClean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интернет-ресурсов</a:t>
            </a:r>
            <a:r>
              <a:rPr lang="ru-RU" sz="1400" dirty="0" smtClean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.</a:t>
            </a:r>
            <a:endParaRPr lang="ru-RU" sz="1400" dirty="0">
              <a:solidFill>
                <a:schemeClr val="tx2">
                  <a:lumMod val="50000"/>
                </a:schemeClr>
              </a:solidFill>
              <a:latin typeface="Franklin Gothic Medium" pitchFamily="34" charset="0"/>
            </a:endParaRPr>
          </a:p>
          <a:p>
            <a:endParaRPr lang="ru-RU" sz="1400" dirty="0">
              <a:solidFill>
                <a:schemeClr val="tx2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8526483" y="6309320"/>
            <a:ext cx="459950" cy="36004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10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56676" y="2168618"/>
            <a:ext cx="375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◌ </a:t>
            </a:r>
            <a:endParaRPr lang="ru-RU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320996" y="3908452"/>
            <a:ext cx="375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◌ 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544388" y="1306956"/>
            <a:ext cx="7302905" cy="858123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1167628" y="1437259"/>
            <a:ext cx="667966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</a:rPr>
              <a:t>Обеспечение открытости исполнительных органов государственной власти Ханты-Мансийского автономного округа – Югры</a:t>
            </a:r>
          </a:p>
        </p:txBody>
      </p:sp>
      <p:sp>
        <p:nvSpPr>
          <p:cNvPr id="21" name="Овал 20"/>
          <p:cNvSpPr/>
          <p:nvPr/>
        </p:nvSpPr>
        <p:spPr>
          <a:xfrm>
            <a:off x="370945" y="1278787"/>
            <a:ext cx="681486" cy="681486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906" y="1389748"/>
            <a:ext cx="459564" cy="459564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334547" y="2827687"/>
            <a:ext cx="375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◌ </a:t>
            </a:r>
            <a:endParaRPr lang="ru-RU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356676" y="3451809"/>
            <a:ext cx="375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◌ </a:t>
            </a:r>
            <a:endParaRPr lang="ru-RU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336264" y="5824529"/>
            <a:ext cx="375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◌ </a:t>
            </a:r>
            <a:endParaRPr lang="ru-RU" dirty="0"/>
          </a:p>
        </p:txBody>
      </p:sp>
      <p:grpSp>
        <p:nvGrpSpPr>
          <p:cNvPr id="18" name="Группа 17">
            <a:extLst>
              <a:ext uri="{FF2B5EF4-FFF2-40B4-BE49-F238E27FC236}">
                <a16:creationId xmlns:a16="http://schemas.microsoft.com/office/drawing/2014/main" xmlns="" id="{ECF62C37-E2BB-4DBB-8005-DED4B6C3F29B}"/>
              </a:ext>
            </a:extLst>
          </p:cNvPr>
          <p:cNvGrpSpPr/>
          <p:nvPr/>
        </p:nvGrpSpPr>
        <p:grpSpPr>
          <a:xfrm>
            <a:off x="0" y="931236"/>
            <a:ext cx="9144000" cy="95980"/>
            <a:chOff x="947651" y="2754884"/>
            <a:chExt cx="7257566" cy="89285"/>
          </a:xfrm>
        </p:grpSpPr>
        <p:sp>
          <p:nvSpPr>
            <p:cNvPr id="25" name="Прямоугольник 24">
              <a:extLst>
                <a:ext uri="{FF2B5EF4-FFF2-40B4-BE49-F238E27FC236}">
                  <a16:creationId xmlns:a16="http://schemas.microsoft.com/office/drawing/2014/main" xmlns="" id="{046A3631-639E-466D-8A77-3657DE9080D8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Прямоугольник 25">
              <a:extLst>
                <a:ext uri="{FF2B5EF4-FFF2-40B4-BE49-F238E27FC236}">
                  <a16:creationId xmlns:a16="http://schemas.microsoft.com/office/drawing/2014/main" xmlns="" id="{E49B628D-02C5-4A3B-B622-8A9166518EC3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3660072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/>
          <p:cNvSpPr/>
          <p:nvPr/>
        </p:nvSpPr>
        <p:spPr>
          <a:xfrm>
            <a:off x="433449" y="2421231"/>
            <a:ext cx="7413844" cy="110385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433449" y="4868211"/>
            <a:ext cx="7413844" cy="5570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433449" y="3807911"/>
            <a:ext cx="7413844" cy="80347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509340" y="326412"/>
            <a:ext cx="76535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Мероприятия</a:t>
            </a:r>
            <a:endParaRPr lang="ru-RU" sz="2800" b="1" dirty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44388" y="2532191"/>
            <a:ext cx="7186448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rgbClr val="1F4E79"/>
                </a:solidFill>
                <a:latin typeface="Franklin Gothic Medium" pitchFamily="34" charset="0"/>
              </a:rPr>
              <a:t>Техническое </a:t>
            </a:r>
            <a:r>
              <a:rPr lang="ru-RU" sz="1400" dirty="0">
                <a:solidFill>
                  <a:srgbClr val="1F4E79"/>
                </a:solidFill>
                <a:latin typeface="Franklin Gothic Medium" pitchFamily="34" charset="0"/>
              </a:rPr>
              <a:t>сопровождение информационных систем и компонентов информационно-телекоммуникационной инфраструктуры в количестве 315 единиц (оборудование сети «</a:t>
            </a:r>
            <a:r>
              <a:rPr lang="ru-RU" sz="1400" dirty="0" err="1">
                <a:solidFill>
                  <a:srgbClr val="1F4E79"/>
                </a:solidFill>
                <a:latin typeface="Franklin Gothic Medium" pitchFamily="34" charset="0"/>
              </a:rPr>
              <a:t>Югория</a:t>
            </a:r>
            <a:r>
              <a:rPr lang="ru-RU" sz="1400" dirty="0">
                <a:solidFill>
                  <a:srgbClr val="1F4E79"/>
                </a:solidFill>
                <a:latin typeface="Franklin Gothic Medium" pitchFamily="34" charset="0"/>
              </a:rPr>
              <a:t>»), что обеспечивает круглосуточную эфирную трансляцию теле и радиоканала «Югра</a:t>
            </a:r>
            <a:r>
              <a:rPr lang="ru-RU" sz="1400" dirty="0" smtClean="0">
                <a:solidFill>
                  <a:srgbClr val="1F4E79"/>
                </a:solidFill>
                <a:latin typeface="Franklin Gothic Medium" pitchFamily="34" charset="0"/>
              </a:rPr>
              <a:t>».</a:t>
            </a:r>
          </a:p>
          <a:p>
            <a:endParaRPr lang="ru-RU" sz="1400" dirty="0" smtClean="0">
              <a:solidFill>
                <a:srgbClr val="1F4E79"/>
              </a:solidFill>
              <a:latin typeface="Franklin Gothic Medium" pitchFamily="34" charset="0"/>
            </a:endParaRPr>
          </a:p>
          <a:p>
            <a:endParaRPr lang="ru-RU" sz="1400" dirty="0">
              <a:solidFill>
                <a:srgbClr val="1F4E79"/>
              </a:solidFill>
              <a:latin typeface="Franklin Gothic Medium" pitchFamily="34" charset="0"/>
            </a:endParaRPr>
          </a:p>
          <a:p>
            <a:r>
              <a:rPr lang="ru-RU" sz="1400" dirty="0">
                <a:solidFill>
                  <a:srgbClr val="1F4E79"/>
                </a:solidFill>
                <a:latin typeface="Franklin Gothic Medium" pitchFamily="34" charset="0"/>
              </a:rPr>
              <a:t>Телевизионное аналоговое вещание производится в 118 населенных пунктах автономного округа (охват населения 98,6 %), радиовещание в 115 населенных пунктах округа (охват населения 98,6 %), а также в городах Тюмень и Тобольск</a:t>
            </a:r>
            <a:r>
              <a:rPr lang="ru-RU" sz="1400" dirty="0" smtClean="0">
                <a:solidFill>
                  <a:srgbClr val="1F4E79"/>
                </a:solidFill>
                <a:latin typeface="Franklin Gothic Medium" pitchFamily="34" charset="0"/>
              </a:rPr>
              <a:t>.</a:t>
            </a:r>
          </a:p>
          <a:p>
            <a:endParaRPr lang="ru-RU" sz="1400" dirty="0" smtClean="0">
              <a:solidFill>
                <a:srgbClr val="1F4E79"/>
              </a:solidFill>
              <a:latin typeface="Franklin Gothic Medium" pitchFamily="34" charset="0"/>
            </a:endParaRPr>
          </a:p>
          <a:p>
            <a:endParaRPr lang="ru-RU" sz="1400" dirty="0">
              <a:solidFill>
                <a:srgbClr val="1F4E79"/>
              </a:solidFill>
              <a:latin typeface="Franklin Gothic Medium" pitchFamily="34" charset="0"/>
            </a:endParaRPr>
          </a:p>
          <a:p>
            <a:r>
              <a:rPr lang="ru-RU" sz="1400" dirty="0">
                <a:solidFill>
                  <a:srgbClr val="1F4E79"/>
                </a:solidFill>
                <a:latin typeface="Franklin Gothic Medium" pitchFamily="34" charset="0"/>
              </a:rPr>
              <a:t>Телевизионное цифровое вещание производится в 82 населенных пунктах округа (охват населения 96,4 %).</a:t>
            </a: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8532421" y="6309320"/>
            <a:ext cx="454012" cy="36004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11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44388" y="1306956"/>
            <a:ext cx="7302905" cy="604971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1167628" y="1437259"/>
            <a:ext cx="66796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</a:rPr>
              <a:t>Организация функционирования телерадиовещания</a:t>
            </a:r>
          </a:p>
        </p:txBody>
      </p:sp>
      <p:sp>
        <p:nvSpPr>
          <p:cNvPr id="21" name="Овал 20"/>
          <p:cNvSpPr/>
          <p:nvPr/>
        </p:nvSpPr>
        <p:spPr>
          <a:xfrm>
            <a:off x="370945" y="1278787"/>
            <a:ext cx="681486" cy="681486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906" y="1389748"/>
            <a:ext cx="459564" cy="459564"/>
          </a:xfrm>
          <a:prstGeom prst="rect">
            <a:avLst/>
          </a:prstGeom>
        </p:spPr>
      </p:pic>
      <p:grpSp>
        <p:nvGrpSpPr>
          <p:cNvPr id="16" name="Группа 15">
            <a:extLst>
              <a:ext uri="{FF2B5EF4-FFF2-40B4-BE49-F238E27FC236}">
                <a16:creationId xmlns:a16="http://schemas.microsoft.com/office/drawing/2014/main" xmlns="" id="{ECF62C37-E2BB-4DBB-8005-DED4B6C3F29B}"/>
              </a:ext>
            </a:extLst>
          </p:cNvPr>
          <p:cNvGrpSpPr/>
          <p:nvPr/>
        </p:nvGrpSpPr>
        <p:grpSpPr>
          <a:xfrm>
            <a:off x="0" y="931236"/>
            <a:ext cx="9144000" cy="95980"/>
            <a:chOff x="947651" y="2754884"/>
            <a:chExt cx="7257566" cy="89285"/>
          </a:xfrm>
        </p:grpSpPr>
        <p:sp>
          <p:nvSpPr>
            <p:cNvPr id="23" name="Прямоугольник 22">
              <a:extLst>
                <a:ext uri="{FF2B5EF4-FFF2-40B4-BE49-F238E27FC236}">
                  <a16:creationId xmlns:a16="http://schemas.microsoft.com/office/drawing/2014/main" xmlns="" id="{046A3631-639E-466D-8A77-3657DE9080D8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Прямоугольник 23">
              <a:extLst>
                <a:ext uri="{FF2B5EF4-FFF2-40B4-BE49-F238E27FC236}">
                  <a16:creationId xmlns:a16="http://schemas.microsoft.com/office/drawing/2014/main" xmlns="" id="{E49B628D-02C5-4A3B-B622-8A9166518EC3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2137216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09340" y="326412"/>
            <a:ext cx="76535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Выводы</a:t>
            </a:r>
            <a:endParaRPr lang="ru-RU" sz="2800" b="1" dirty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grpSp>
        <p:nvGrpSpPr>
          <p:cNvPr id="8" name="Группа 7">
            <a:extLst>
              <a:ext uri="{FF2B5EF4-FFF2-40B4-BE49-F238E27FC236}">
                <a16:creationId xmlns:a16="http://schemas.microsoft.com/office/drawing/2014/main" xmlns="" id="{ECF62C37-E2BB-4DBB-8005-DED4B6C3F29B}"/>
              </a:ext>
            </a:extLst>
          </p:cNvPr>
          <p:cNvGrpSpPr/>
          <p:nvPr/>
        </p:nvGrpSpPr>
        <p:grpSpPr>
          <a:xfrm>
            <a:off x="0" y="931236"/>
            <a:ext cx="9144000" cy="95980"/>
            <a:chOff x="947651" y="2754884"/>
            <a:chExt cx="7257566" cy="89285"/>
          </a:xfrm>
        </p:grpSpPr>
        <p:sp>
          <p:nvSpPr>
            <p:cNvPr id="9" name="Прямоугольник 8">
              <a:extLst>
                <a:ext uri="{FF2B5EF4-FFF2-40B4-BE49-F238E27FC236}">
                  <a16:creationId xmlns:a16="http://schemas.microsoft.com/office/drawing/2014/main" xmlns="" id="{046A3631-639E-466D-8A77-3657DE9080D8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рямоугольник 9">
              <a:extLst>
                <a:ext uri="{FF2B5EF4-FFF2-40B4-BE49-F238E27FC236}">
                  <a16:creationId xmlns:a16="http://schemas.microsoft.com/office/drawing/2014/main" xmlns="" id="{E49B628D-02C5-4A3B-B622-8A9166518EC3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1" name="Скругленный прямоугольник 10"/>
          <p:cNvSpPr/>
          <p:nvPr/>
        </p:nvSpPr>
        <p:spPr>
          <a:xfrm>
            <a:off x="8532421" y="6309320"/>
            <a:ext cx="454012" cy="36004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12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44388" y="1148745"/>
            <a:ext cx="8106786" cy="62016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300" dirty="0" smtClean="0">
                <a:latin typeface="Franklin Gothic Medium" panose="020B0603020102020204" pitchFamily="34" charset="0"/>
              </a:rPr>
              <a:t>Сформирована система, обеспечивающая единый конкурсный подход к предоставлению бюджетных средств социально ориентированным некоммерческим организациям, в том числе предоставляющих </a:t>
            </a:r>
            <a:r>
              <a:rPr lang="ru-RU" sz="1300" dirty="0">
                <a:latin typeface="Franklin Gothic Medium" pitchFamily="34" charset="0"/>
              </a:rPr>
              <a:t>услуги населению в социальной </a:t>
            </a:r>
            <a:r>
              <a:rPr lang="ru-RU" sz="1300" dirty="0" smtClean="0">
                <a:latin typeface="Franklin Gothic Medium" pitchFamily="34" charset="0"/>
              </a:rPr>
              <a:t>сфере.</a:t>
            </a:r>
          </a:p>
          <a:p>
            <a:endParaRPr lang="ru-RU" sz="1300" dirty="0">
              <a:latin typeface="Franklin Gothic Medium" pitchFamily="34" charset="0"/>
            </a:endParaRPr>
          </a:p>
          <a:p>
            <a:r>
              <a:rPr lang="ru-RU" sz="1300" dirty="0" smtClean="0">
                <a:latin typeface="Franklin Gothic Medium" pitchFamily="34" charset="0"/>
              </a:rPr>
              <a:t>Созданы условия для диалога </a:t>
            </a:r>
            <a:r>
              <a:rPr lang="ru-RU" sz="1300" dirty="0">
                <a:latin typeface="Franklin Gothic Medium" pitchFamily="34" charset="0"/>
              </a:rPr>
              <a:t>представителей различных институтов гражданского общества, включая  НКО, их лидеров, добровольцев и гражданских активистов, с властью, выявления народных инициатив, направленных на решение социально значимым проблем (гражданские форумы общественного согласия, стратегические сессии). </a:t>
            </a:r>
            <a:endParaRPr lang="ru-RU" sz="1300" dirty="0" smtClean="0">
              <a:latin typeface="Franklin Gothic Medium" pitchFamily="34" charset="0"/>
            </a:endParaRPr>
          </a:p>
          <a:p>
            <a:endParaRPr lang="ru-RU" sz="1300" dirty="0" smtClean="0">
              <a:latin typeface="Franklin Gothic Medium" pitchFamily="34" charset="0"/>
            </a:endParaRPr>
          </a:p>
          <a:p>
            <a:r>
              <a:rPr lang="ru-RU" sz="1300" dirty="0" smtClean="0">
                <a:latin typeface="Franklin Gothic Medium" pitchFamily="34" charset="0"/>
              </a:rPr>
              <a:t>Заложены базисные нормативные основы формирование системы территориального маркетинга и </a:t>
            </a:r>
            <a:r>
              <a:rPr lang="ru-RU" sz="1300" dirty="0" err="1" smtClean="0">
                <a:latin typeface="Franklin Gothic Medium" pitchFamily="34" charset="0"/>
              </a:rPr>
              <a:t>брендинга</a:t>
            </a:r>
            <a:r>
              <a:rPr lang="ru-RU" sz="1300" dirty="0" smtClean="0">
                <a:latin typeface="Franklin Gothic Medium" pitchFamily="34" charset="0"/>
              </a:rPr>
              <a:t> в Югре, в том числе принята </a:t>
            </a:r>
            <a:r>
              <a:rPr lang="ru-RU" sz="1300" dirty="0">
                <a:latin typeface="Franklin Gothic Medium" pitchFamily="34" charset="0"/>
              </a:rPr>
              <a:t>Концепция развития территориального маркетинга и </a:t>
            </a:r>
            <a:r>
              <a:rPr lang="ru-RU" sz="1300" dirty="0" err="1" smtClean="0">
                <a:latin typeface="Franklin Gothic Medium" pitchFamily="34" charset="0"/>
              </a:rPr>
              <a:t>брендинга</a:t>
            </a:r>
            <a:r>
              <a:rPr lang="ru-RU" sz="1300" dirty="0" smtClean="0">
                <a:latin typeface="Franklin Gothic Medium" pitchFamily="34" charset="0"/>
              </a:rPr>
              <a:t>.</a:t>
            </a:r>
          </a:p>
          <a:p>
            <a:endParaRPr lang="ru-RU" sz="1300" dirty="0" smtClean="0">
              <a:latin typeface="Franklin Gothic Medium" pitchFamily="34" charset="0"/>
            </a:endParaRPr>
          </a:p>
          <a:p>
            <a:r>
              <a:rPr lang="ru-RU" sz="1300" dirty="0">
                <a:latin typeface="Franklin Gothic Medium" pitchFamily="34" charset="0"/>
              </a:rPr>
              <a:t>География внешних партнеров автономного округа расширилась, заключены новые соглашения о сотрудничестве, увеличилось количество иностранных участников международных </a:t>
            </a:r>
            <a:r>
              <a:rPr lang="ru-RU" sz="1300" dirty="0" smtClean="0">
                <a:latin typeface="Franklin Gothic Medium" panose="020B0603020102020204" pitchFamily="34" charset="0"/>
              </a:rPr>
              <a:t>мероприятий.</a:t>
            </a:r>
          </a:p>
          <a:p>
            <a:endParaRPr lang="ru-RU" sz="1300" dirty="0" smtClean="0">
              <a:latin typeface="Franklin Gothic Medium" panose="020B0603020102020204" pitchFamily="34" charset="0"/>
            </a:endParaRPr>
          </a:p>
          <a:p>
            <a:r>
              <a:rPr lang="ru-RU" sz="1300" dirty="0" smtClean="0">
                <a:latin typeface="Franklin Gothic Medium" panose="020B0603020102020204" pitchFamily="34" charset="0"/>
              </a:rPr>
              <a:t>Введён новый формат разработки и принятия государственных программ, которые разрабатываются с </a:t>
            </a:r>
            <a:r>
              <a:rPr lang="ru-RU" sz="1300" dirty="0">
                <a:latin typeface="Franklin Gothic Medium" panose="020B0603020102020204" pitchFamily="34" charset="0"/>
              </a:rPr>
              <a:t>привлечение широких слоев населения, как в ходе стратегических сессий, так и в ходе иных общественных обсуждений, принятие государственных программ происходило в совершенно новом формате – с непосредственным участием активных граждан и экспертов. </a:t>
            </a:r>
            <a:endParaRPr lang="ru-RU" sz="1300" dirty="0" smtClean="0">
              <a:latin typeface="Franklin Gothic Medium" panose="020B0603020102020204" pitchFamily="34" charset="0"/>
            </a:endParaRPr>
          </a:p>
          <a:p>
            <a:endParaRPr lang="ru-RU" sz="1300" dirty="0" smtClean="0">
              <a:latin typeface="Franklin Gothic Medium" panose="020B0603020102020204" pitchFamily="34" charset="0"/>
            </a:endParaRPr>
          </a:p>
          <a:p>
            <a:r>
              <a:rPr lang="ru-RU" sz="1300" dirty="0" smtClean="0">
                <a:latin typeface="Franklin Gothic Medium" panose="020B0603020102020204" pitchFamily="34" charset="0"/>
              </a:rPr>
              <a:t>Проведение социологических исследований позволяет объективно оценить наиболее важные социально-экономические вопросы развития Югры.</a:t>
            </a:r>
          </a:p>
          <a:p>
            <a:endParaRPr lang="ru-RU" sz="1300" dirty="0">
              <a:latin typeface="Franklin Gothic Medium" pitchFamily="34" charset="0"/>
            </a:endParaRPr>
          </a:p>
          <a:p>
            <a:r>
              <a:rPr lang="ru-RU" sz="1300" dirty="0" smtClean="0">
                <a:latin typeface="Franklin Gothic Medium" pitchFamily="34" charset="0"/>
              </a:rPr>
              <a:t>Обеспечено качественное медиа планирование и взаимодействие со средствами массовой информации и представителями пресс-служб органов муниципального самоуправления.</a:t>
            </a:r>
          </a:p>
          <a:p>
            <a:pPr>
              <a:spcBef>
                <a:spcPts val="600"/>
              </a:spcBef>
            </a:pPr>
            <a:endParaRPr lang="ru-RU" sz="1300" dirty="0">
              <a:solidFill>
                <a:srgbClr val="FF0000"/>
              </a:solidFill>
              <a:latin typeface="Franklin Gothic Medium" pitchFamily="34" charset="0"/>
            </a:endParaRPr>
          </a:p>
          <a:p>
            <a:pPr>
              <a:spcBef>
                <a:spcPts val="600"/>
              </a:spcBef>
            </a:pPr>
            <a:endParaRPr lang="ru-RU" sz="1300" dirty="0">
              <a:solidFill>
                <a:schemeClr val="tx2">
                  <a:lumMod val="50000"/>
                </a:schemeClr>
              </a:solidFill>
              <a:latin typeface="Franklin Gothic Medium" pitchFamily="34" charset="0"/>
            </a:endParaRPr>
          </a:p>
          <a:p>
            <a:pPr>
              <a:spcBef>
                <a:spcPts val="600"/>
              </a:spcBef>
            </a:pPr>
            <a:endParaRPr lang="ru-RU" sz="1300" dirty="0">
              <a:solidFill>
                <a:schemeClr val="tx2">
                  <a:lumMod val="50000"/>
                </a:schemeClr>
              </a:solidFill>
              <a:latin typeface="Franklin Gothic Medium" pitchFamily="34" charset="0"/>
            </a:endParaRPr>
          </a:p>
          <a:p>
            <a:pPr>
              <a:spcBef>
                <a:spcPts val="600"/>
              </a:spcBef>
            </a:pPr>
            <a:endParaRPr lang="ru-RU" sz="1300" dirty="0">
              <a:solidFill>
                <a:schemeClr val="tx2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38299" y="1148745"/>
            <a:ext cx="3754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◌ </a:t>
            </a:r>
            <a:endParaRPr lang="ru-RU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38299" y="1894160"/>
            <a:ext cx="375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◌ 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38299" y="2895013"/>
            <a:ext cx="375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◌ 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12771" y="6377093"/>
            <a:ext cx="864672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rgbClr val="00B050"/>
                </a:solidFill>
                <a:latin typeface="Franklin Gothic Medium" pitchFamily="34" charset="0"/>
              </a:rPr>
              <a:t>Цель и задачи государственной программы достигнуты в полном объёме</a:t>
            </a:r>
          </a:p>
        </p:txBody>
      </p:sp>
      <p:sp>
        <p:nvSpPr>
          <p:cNvPr id="18" name="Равнобедренный треугольник 17"/>
          <p:cNvSpPr/>
          <p:nvPr/>
        </p:nvSpPr>
        <p:spPr>
          <a:xfrm rot="10800000">
            <a:off x="2145135" y="6193821"/>
            <a:ext cx="4381996" cy="230998"/>
          </a:xfrm>
          <a:prstGeom prst="triangle">
            <a:avLst/>
          </a:prstGeo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238299" y="3489402"/>
            <a:ext cx="375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◌ 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38299" y="4064928"/>
            <a:ext cx="375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◌ </a:t>
            </a:r>
            <a:endParaRPr lang="ru-RU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238299" y="5103153"/>
            <a:ext cx="375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◌ </a:t>
            </a:r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238299" y="5646078"/>
            <a:ext cx="375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◌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71645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09340" y="326412"/>
            <a:ext cx="76535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Планы на 2019 год</a:t>
            </a:r>
            <a:endParaRPr lang="ru-RU" sz="2800" b="1" dirty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grpSp>
        <p:nvGrpSpPr>
          <p:cNvPr id="8" name="Группа 7">
            <a:extLst>
              <a:ext uri="{FF2B5EF4-FFF2-40B4-BE49-F238E27FC236}">
                <a16:creationId xmlns:a16="http://schemas.microsoft.com/office/drawing/2014/main" xmlns="" id="{ECF62C37-E2BB-4DBB-8005-DED4B6C3F29B}"/>
              </a:ext>
            </a:extLst>
          </p:cNvPr>
          <p:cNvGrpSpPr/>
          <p:nvPr/>
        </p:nvGrpSpPr>
        <p:grpSpPr>
          <a:xfrm>
            <a:off x="0" y="931236"/>
            <a:ext cx="9144000" cy="95980"/>
            <a:chOff x="947651" y="2754884"/>
            <a:chExt cx="7257566" cy="89285"/>
          </a:xfrm>
        </p:grpSpPr>
        <p:sp>
          <p:nvSpPr>
            <p:cNvPr id="9" name="Прямоугольник 8">
              <a:extLst>
                <a:ext uri="{FF2B5EF4-FFF2-40B4-BE49-F238E27FC236}">
                  <a16:creationId xmlns:a16="http://schemas.microsoft.com/office/drawing/2014/main" xmlns="" id="{046A3631-639E-466D-8A77-3657DE9080D8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рямоугольник 9">
              <a:extLst>
                <a:ext uri="{FF2B5EF4-FFF2-40B4-BE49-F238E27FC236}">
                  <a16:creationId xmlns:a16="http://schemas.microsoft.com/office/drawing/2014/main" xmlns="" id="{E49B628D-02C5-4A3B-B622-8A9166518EC3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1" name="Скругленный прямоугольник 10"/>
          <p:cNvSpPr/>
          <p:nvPr/>
        </p:nvSpPr>
        <p:spPr>
          <a:xfrm>
            <a:off x="8532421" y="6309320"/>
            <a:ext cx="454012" cy="36004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13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44388" y="1457181"/>
            <a:ext cx="8332912" cy="5247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ru-RU" sz="1400" dirty="0" smtClean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Внедрение единого порядка оказания финансовой поддержки социально ориентированным некоммерческим организациям «Грант </a:t>
            </a:r>
            <a:r>
              <a:rPr lang="ru-RU" sz="1400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Губернатора автономного округа на развитие гражданского общества</a:t>
            </a:r>
            <a:r>
              <a:rPr lang="ru-RU" sz="1400" dirty="0" smtClean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».</a:t>
            </a:r>
          </a:p>
          <a:p>
            <a:pPr>
              <a:spcBef>
                <a:spcPts val="600"/>
              </a:spcBef>
            </a:pPr>
            <a:r>
              <a:rPr lang="ru-RU" sz="1400" dirty="0" smtClean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Предоставление </a:t>
            </a:r>
            <a:r>
              <a:rPr lang="ru-RU" sz="1400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дополнительных мер государственной поддержки СОНКО в форме </a:t>
            </a:r>
            <a:r>
              <a:rPr lang="ru-RU" sz="1400" dirty="0" err="1" smtClean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микрозаймов</a:t>
            </a:r>
            <a:r>
              <a:rPr lang="ru-RU" sz="1400" dirty="0" smtClean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.</a:t>
            </a:r>
            <a:endParaRPr lang="ru-RU" sz="1400" dirty="0">
              <a:solidFill>
                <a:schemeClr val="tx2">
                  <a:lumMod val="50000"/>
                </a:schemeClr>
              </a:solidFill>
              <a:latin typeface="Franklin Gothic Medium" pitchFamily="34" charset="0"/>
            </a:endParaRPr>
          </a:p>
          <a:p>
            <a:pPr>
              <a:spcBef>
                <a:spcPts val="600"/>
              </a:spcBef>
            </a:pPr>
            <a:r>
              <a:rPr lang="ru-RU" sz="1400" dirty="0" smtClean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Проведение </a:t>
            </a:r>
            <a:r>
              <a:rPr lang="ru-RU" sz="1400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социологических и маркетинговых исследований, предусматривающих проведение работ по изучению и оценке отличительных особенностей и конкурентных преимуществ автономного округа в социальном, экономическом, инвестиционном, культурном, туристическом, кадровом </a:t>
            </a:r>
            <a:r>
              <a:rPr lang="ru-RU" sz="1400" dirty="0" smtClean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потенциалах</a:t>
            </a:r>
            <a:r>
              <a:rPr lang="ru-RU" sz="1400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.</a:t>
            </a:r>
          </a:p>
          <a:p>
            <a:pPr>
              <a:spcBef>
                <a:spcPts val="600"/>
              </a:spcBef>
            </a:pPr>
            <a:r>
              <a:rPr lang="ru-RU" sz="1400" dirty="0" smtClean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Создание </a:t>
            </a:r>
            <a:r>
              <a:rPr lang="ru-RU" sz="1400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бренда Югры, разработка </a:t>
            </a:r>
            <a:r>
              <a:rPr lang="ru-RU" sz="1400" dirty="0" err="1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брендбука</a:t>
            </a:r>
            <a:r>
              <a:rPr lang="ru-RU" sz="1400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 с описанием правил использования бренда </a:t>
            </a:r>
            <a:r>
              <a:rPr lang="ru-RU" sz="1400" dirty="0" smtClean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Югры</a:t>
            </a:r>
            <a:r>
              <a:rPr lang="ru-RU" sz="1400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.</a:t>
            </a:r>
            <a:endParaRPr lang="ru-RU" sz="1400" dirty="0" smtClean="0">
              <a:solidFill>
                <a:schemeClr val="tx2">
                  <a:lumMod val="50000"/>
                </a:schemeClr>
              </a:solidFill>
              <a:latin typeface="Franklin Gothic Medium" pitchFamily="34" charset="0"/>
            </a:endParaRPr>
          </a:p>
          <a:p>
            <a:pPr>
              <a:spcBef>
                <a:spcPts val="600"/>
              </a:spcBef>
            </a:pPr>
            <a:r>
              <a:rPr lang="ru-RU" sz="1400" dirty="0" smtClean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Реализация </a:t>
            </a:r>
            <a:r>
              <a:rPr lang="ru-RU" sz="1400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приоритетного проекта автономного округа «Многовековая Югра», итогом которой станет </a:t>
            </a:r>
            <a:r>
              <a:rPr lang="ru-RU" sz="1400" dirty="0" err="1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брендирование</a:t>
            </a:r>
            <a:r>
              <a:rPr lang="ru-RU" sz="1400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 Югры, проведение культурных, образовательных, обучающих, научных, спортивных, выставочных мероприятий, направленных на формирование </a:t>
            </a:r>
            <a:r>
              <a:rPr lang="ru-RU" sz="1400" dirty="0" err="1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югорской</a:t>
            </a:r>
            <a:r>
              <a:rPr lang="ru-RU" sz="1400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 идентичности, информационной кампании, ориентированной на позиционирование Югры как одного из культурно-исторических центров России, территории гармоничного проживания представителей различных народов, в том числе коренных малочисленных народов Севера, обладающих уникальными особенностями материальной и духовной культуры, а также издание </a:t>
            </a:r>
            <a:r>
              <a:rPr lang="ru-RU" sz="1400" dirty="0" err="1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многотомника</a:t>
            </a:r>
            <a:r>
              <a:rPr lang="ru-RU" sz="1400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 «Академическая история Югры</a:t>
            </a:r>
            <a:r>
              <a:rPr lang="ru-RU" sz="1400" dirty="0" smtClean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».</a:t>
            </a:r>
            <a:endParaRPr lang="ru-RU" sz="1400" dirty="0">
              <a:solidFill>
                <a:schemeClr val="tx2">
                  <a:lumMod val="50000"/>
                </a:schemeClr>
              </a:solidFill>
              <a:latin typeface="Franklin Gothic Medium" pitchFamily="34" charset="0"/>
            </a:endParaRPr>
          </a:p>
          <a:p>
            <a:pPr>
              <a:spcBef>
                <a:spcPts val="600"/>
              </a:spcBef>
            </a:pPr>
            <a:r>
              <a:rPr lang="ru-RU" sz="1400" dirty="0" smtClean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Создание единого </a:t>
            </a:r>
            <a:r>
              <a:rPr lang="ru-RU" sz="1400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информационного пространства – интернет-портала «Моя Югра» (www.мояюгра.рф</a:t>
            </a:r>
            <a:r>
              <a:rPr lang="ru-RU" sz="1400" dirty="0" smtClean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).</a:t>
            </a:r>
            <a:endParaRPr lang="ru-RU" sz="1400" dirty="0">
              <a:solidFill>
                <a:schemeClr val="tx2">
                  <a:lumMod val="50000"/>
                </a:schemeClr>
              </a:solidFill>
              <a:latin typeface="Franklin Gothic Medium" pitchFamily="34" charset="0"/>
            </a:endParaRPr>
          </a:p>
          <a:p>
            <a:pPr>
              <a:spcBef>
                <a:spcPts val="600"/>
              </a:spcBef>
            </a:pPr>
            <a:r>
              <a:rPr lang="ru-RU" sz="1400" dirty="0" smtClean="0">
                <a:latin typeface="Franklin Gothic Medium" pitchFamily="34" charset="0"/>
              </a:rPr>
              <a:t>Формирование единого календаря событий Югры.</a:t>
            </a:r>
          </a:p>
          <a:p>
            <a:pPr>
              <a:spcBef>
                <a:spcPts val="600"/>
              </a:spcBef>
            </a:pPr>
            <a:r>
              <a:rPr lang="ru-RU" sz="1400" dirty="0">
                <a:latin typeface="Franklin Gothic Medium" pitchFamily="34" charset="0"/>
              </a:rPr>
              <a:t>Вовлечение  некоммерческих и неправительственных </a:t>
            </a:r>
            <a:r>
              <a:rPr lang="ru-RU" sz="1400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организаций в международную деятельность.</a:t>
            </a:r>
          </a:p>
          <a:p>
            <a:pPr>
              <a:spcBef>
                <a:spcPts val="600"/>
              </a:spcBef>
            </a:pPr>
            <a:endParaRPr lang="ru-RU" sz="1200" dirty="0">
              <a:solidFill>
                <a:schemeClr val="tx2">
                  <a:lumMod val="50000"/>
                </a:schemeClr>
              </a:solidFill>
              <a:latin typeface="Franklin Gothic Medium" pitchFamily="34" charset="0"/>
            </a:endParaRPr>
          </a:p>
          <a:p>
            <a:pPr>
              <a:spcBef>
                <a:spcPts val="600"/>
              </a:spcBef>
            </a:pPr>
            <a:endParaRPr lang="ru-RU" sz="1200" dirty="0">
              <a:solidFill>
                <a:schemeClr val="tx2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57869" y="1428830"/>
            <a:ext cx="375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◌ 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60310" y="2437298"/>
            <a:ext cx="375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◌ 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0310" y="2172741"/>
            <a:ext cx="375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◌ 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67404" y="3167901"/>
            <a:ext cx="375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◌ 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267404" y="5206218"/>
            <a:ext cx="375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◌ </a:t>
            </a: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67404" y="3461033"/>
            <a:ext cx="375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◌ 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267404" y="5484565"/>
            <a:ext cx="375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◌ </a:t>
            </a:r>
            <a:endParaRPr lang="ru-RU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267404" y="5787222"/>
            <a:ext cx="375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◌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81207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09340" y="326412"/>
            <a:ext cx="50483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Инициативы общественников, реализованные в 2018 году</a:t>
            </a:r>
            <a:endParaRPr lang="ru-RU" sz="2800" b="1" dirty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grpSp>
        <p:nvGrpSpPr>
          <p:cNvPr id="8" name="Группа 7">
            <a:extLst>
              <a:ext uri="{FF2B5EF4-FFF2-40B4-BE49-F238E27FC236}">
                <a16:creationId xmlns:a16="http://schemas.microsoft.com/office/drawing/2014/main" xmlns="" id="{ECF62C37-E2BB-4DBB-8005-DED4B6C3F29B}"/>
              </a:ext>
            </a:extLst>
          </p:cNvPr>
          <p:cNvGrpSpPr/>
          <p:nvPr/>
        </p:nvGrpSpPr>
        <p:grpSpPr>
          <a:xfrm>
            <a:off x="0" y="1394292"/>
            <a:ext cx="9144000" cy="95980"/>
            <a:chOff x="947651" y="2754884"/>
            <a:chExt cx="7257566" cy="89285"/>
          </a:xfrm>
        </p:grpSpPr>
        <p:sp>
          <p:nvSpPr>
            <p:cNvPr id="9" name="Прямоугольник 8">
              <a:extLst>
                <a:ext uri="{FF2B5EF4-FFF2-40B4-BE49-F238E27FC236}">
                  <a16:creationId xmlns:a16="http://schemas.microsoft.com/office/drawing/2014/main" xmlns="" id="{046A3631-639E-466D-8A77-3657DE9080D8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рямоугольник 9">
              <a:extLst>
                <a:ext uri="{FF2B5EF4-FFF2-40B4-BE49-F238E27FC236}">
                  <a16:creationId xmlns:a16="http://schemas.microsoft.com/office/drawing/2014/main" xmlns="" id="{E49B628D-02C5-4A3B-B622-8A9166518EC3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1" name="Скругленный прямоугольник 10"/>
          <p:cNvSpPr/>
          <p:nvPr/>
        </p:nvSpPr>
        <p:spPr>
          <a:xfrm>
            <a:off x="8532421" y="6309320"/>
            <a:ext cx="454012" cy="36004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14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13195" y="4293748"/>
            <a:ext cx="2932261" cy="133776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bg1"/>
                </a:solidFill>
                <a:latin typeface="Franklin Gothic Medium" pitchFamily="34" charset="0"/>
              </a:rPr>
              <a:t>«Земляки. Людям о людях» </a:t>
            </a:r>
            <a:r>
              <a:rPr lang="ru-RU" sz="1600" dirty="0" smtClean="0">
                <a:solidFill>
                  <a:schemeClr val="bg1"/>
                </a:solidFill>
                <a:latin typeface="Franklin Gothic Medium" pitchFamily="34" charset="0"/>
              </a:rPr>
              <a:t>Проект </a:t>
            </a:r>
            <a:r>
              <a:rPr lang="ru-RU" sz="1600" dirty="0">
                <a:solidFill>
                  <a:schemeClr val="bg1"/>
                </a:solidFill>
                <a:latin typeface="Franklin Gothic Medium" pitchFamily="34" charset="0"/>
              </a:rPr>
              <a:t>о современниках, формирующих имидж региона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613195" y="3140834"/>
            <a:ext cx="2932261" cy="98442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bg1"/>
                </a:solidFill>
                <a:latin typeface="Franklin Gothic Medium" pitchFamily="34" charset="0"/>
              </a:rPr>
              <a:t>Создание </a:t>
            </a:r>
            <a:r>
              <a:rPr lang="ru-RU" sz="1600" dirty="0" err="1" smtClean="0">
                <a:solidFill>
                  <a:schemeClr val="bg1"/>
                </a:solidFill>
                <a:latin typeface="Franklin Gothic Medium" pitchFamily="34" charset="0"/>
              </a:rPr>
              <a:t>коворкинг</a:t>
            </a:r>
            <a:r>
              <a:rPr lang="ru-RU" sz="1600" dirty="0" smtClean="0">
                <a:solidFill>
                  <a:schemeClr val="bg1"/>
                </a:solidFill>
                <a:latin typeface="Franklin Gothic Medium" pitchFamily="34" charset="0"/>
              </a:rPr>
              <a:t>-центров СОНКО «Центр объединения идей»</a:t>
            </a:r>
            <a:endParaRPr lang="ru-RU" sz="1600" dirty="0">
              <a:solidFill>
                <a:schemeClr val="bg1"/>
              </a:solidFill>
              <a:latin typeface="Franklin Gothic Medium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13195" y="1867491"/>
            <a:ext cx="2932261" cy="110485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bg1"/>
                </a:solidFill>
                <a:latin typeface="Franklin Gothic Medium" pitchFamily="34" charset="0"/>
              </a:rPr>
              <a:t>Создание единой системы финансовой поддержки СОНКО «Грант Губернатора»</a:t>
            </a:r>
            <a:endParaRPr lang="ru-RU" sz="1600" dirty="0">
              <a:solidFill>
                <a:schemeClr val="bg1"/>
              </a:solidFill>
              <a:latin typeface="Franklin Gothic Medium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709357" y="2033296"/>
            <a:ext cx="52770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16000">
              <a:buFont typeface="Wingdings" pitchFamily="2" charset="2"/>
              <a:buChar char="§"/>
            </a:pPr>
            <a:r>
              <a:rPr lang="ru-RU" sz="1600" dirty="0">
                <a:latin typeface="Franklin Gothic Medium" pitchFamily="34" charset="0"/>
              </a:rPr>
              <a:t>Автор: </a:t>
            </a:r>
            <a:r>
              <a:rPr lang="ru-RU" sz="1600" dirty="0" smtClean="0">
                <a:latin typeface="Franklin Gothic Medium" pitchFamily="34" charset="0"/>
              </a:rPr>
              <a:t>Ринат Губайдуллин, г. Нижневартовск</a:t>
            </a:r>
            <a:endParaRPr lang="ru-RU" sz="1600" dirty="0">
              <a:latin typeface="Franklin Gothic Medium" pitchFamily="34" charset="0"/>
            </a:endParaRPr>
          </a:p>
          <a:p>
            <a:pPr indent="216000">
              <a:buFont typeface="Wingdings" pitchFamily="2" charset="2"/>
              <a:buChar char="§"/>
            </a:pPr>
            <a:r>
              <a:rPr lang="ru-RU" sz="1600" dirty="0">
                <a:latin typeface="Franklin Gothic Medium" pitchFamily="34" charset="0"/>
              </a:rPr>
              <a:t>Мероприятие</a:t>
            </a:r>
            <a:r>
              <a:rPr lang="ru-RU" sz="1600" dirty="0" smtClean="0">
                <a:latin typeface="Franklin Gothic Medium" pitchFamily="34" charset="0"/>
              </a:rPr>
              <a:t>: «Губернатор онлайн».</a:t>
            </a:r>
            <a:endParaRPr lang="ru-RU" sz="1600" dirty="0">
              <a:latin typeface="Franklin Gothic Medium" pitchFamily="34" charset="0"/>
            </a:endParaRPr>
          </a:p>
          <a:p>
            <a:pPr lvl="0" indent="216000">
              <a:buFont typeface="Wingdings" pitchFamily="2" charset="2"/>
              <a:buChar char="§"/>
            </a:pPr>
            <a:endParaRPr lang="ru-RU" sz="1600" dirty="0" smtClean="0">
              <a:latin typeface="Franklin Gothic Medium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709358" y="3289684"/>
            <a:ext cx="530048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16000">
              <a:buFont typeface="Wingdings" pitchFamily="2" charset="2"/>
              <a:buChar char="§"/>
            </a:pPr>
            <a:r>
              <a:rPr lang="ru-RU" sz="1600" dirty="0">
                <a:latin typeface="Franklin Gothic Medium" pitchFamily="34" charset="0"/>
              </a:rPr>
              <a:t>Автор: </a:t>
            </a:r>
            <a:r>
              <a:rPr lang="ru-RU" sz="1600" dirty="0" smtClean="0">
                <a:latin typeface="Franklin Gothic Medium" pitchFamily="34" charset="0"/>
              </a:rPr>
              <a:t>Александр Бабушкин, г. </a:t>
            </a:r>
            <a:r>
              <a:rPr lang="ru-RU" sz="1600" dirty="0" err="1" smtClean="0">
                <a:latin typeface="Franklin Gothic Medium" pitchFamily="34" charset="0"/>
              </a:rPr>
              <a:t>Нягань</a:t>
            </a:r>
            <a:endParaRPr lang="ru-RU" sz="1600" dirty="0">
              <a:latin typeface="Franklin Gothic Medium" pitchFamily="34" charset="0"/>
            </a:endParaRPr>
          </a:p>
          <a:p>
            <a:pPr lvl="0" indent="216000">
              <a:buFont typeface="Wingdings" pitchFamily="2" charset="2"/>
              <a:buChar char="§"/>
            </a:pPr>
            <a:r>
              <a:rPr lang="ru-RU" sz="1600" dirty="0">
                <a:latin typeface="Franklin Gothic Medium" pitchFamily="34" charset="0"/>
              </a:rPr>
              <a:t>Мероприятие: </a:t>
            </a:r>
            <a:r>
              <a:rPr lang="ru-RU" sz="1600" dirty="0" smtClean="0">
                <a:latin typeface="Franklin Gothic Medium" pitchFamily="34" charset="0"/>
              </a:rPr>
              <a:t>«Гражданский форум общественного согласия».</a:t>
            </a:r>
            <a:endParaRPr lang="ru-RU" sz="1600" dirty="0">
              <a:latin typeface="Franklin Gothic Medium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709357" y="4596932"/>
            <a:ext cx="530048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16000">
              <a:buFont typeface="Wingdings" pitchFamily="2" charset="2"/>
              <a:buChar char="§"/>
            </a:pPr>
            <a:r>
              <a:rPr lang="ru-RU" sz="1600" dirty="0">
                <a:latin typeface="Franklin Gothic Medium" pitchFamily="34" charset="0"/>
              </a:rPr>
              <a:t>Автор: </a:t>
            </a:r>
            <a:r>
              <a:rPr lang="ru-RU" sz="1600" dirty="0" smtClean="0">
                <a:latin typeface="Franklin Gothic Medium" pitchFamily="34" charset="0"/>
              </a:rPr>
              <a:t>Анастасия Кениг</a:t>
            </a:r>
            <a:endParaRPr lang="ru-RU" sz="1600" dirty="0">
              <a:latin typeface="Franklin Gothic Medium" pitchFamily="34" charset="0"/>
            </a:endParaRPr>
          </a:p>
          <a:p>
            <a:pPr lvl="0" indent="216000">
              <a:buFont typeface="Wingdings" pitchFamily="2" charset="2"/>
              <a:buChar char="§"/>
            </a:pPr>
            <a:r>
              <a:rPr lang="ru-RU" sz="1600" dirty="0">
                <a:latin typeface="Franklin Gothic Medium" pitchFamily="34" charset="0"/>
              </a:rPr>
              <a:t>Мероприятие: «Гражданский форум общественного согласия».</a:t>
            </a:r>
          </a:p>
        </p:txBody>
      </p:sp>
    </p:spTree>
    <p:extLst>
      <p:ext uri="{BB962C8B-B14F-4D97-AF65-F5344CB8AC3E}">
        <p14:creationId xmlns:p14="http://schemas.microsoft.com/office/powerpoint/2010/main" val="3012159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497147" y="61938"/>
            <a:ext cx="8646853" cy="1084937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</a:rPr>
              <a:t>Цель и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</a:rPr>
              <a:t>задачи</a:t>
            </a:r>
          </a:p>
          <a:p>
            <a:pPr algn="l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</a:rPr>
              <a:t>Департамента общественных и внешних связей </a:t>
            </a:r>
          </a:p>
          <a:p>
            <a:pPr algn="l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</a:rPr>
              <a:t>Ханты-Мансийского автономного округа - Югры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grpSp>
        <p:nvGrpSpPr>
          <p:cNvPr id="35" name="Группа 34">
            <a:extLst>
              <a:ext uri="{FF2B5EF4-FFF2-40B4-BE49-F238E27FC236}">
                <a16:creationId xmlns:a16="http://schemas.microsoft.com/office/drawing/2014/main" xmlns="" id="{ECF62C37-E2BB-4DBB-8005-DED4B6C3F29B}"/>
              </a:ext>
            </a:extLst>
          </p:cNvPr>
          <p:cNvGrpSpPr/>
          <p:nvPr/>
        </p:nvGrpSpPr>
        <p:grpSpPr>
          <a:xfrm>
            <a:off x="69743" y="1183637"/>
            <a:ext cx="9144000" cy="95980"/>
            <a:chOff x="947651" y="2754884"/>
            <a:chExt cx="7257566" cy="89285"/>
          </a:xfrm>
        </p:grpSpPr>
        <p:sp>
          <p:nvSpPr>
            <p:cNvPr id="36" name="Прямоугольник 35">
              <a:extLst>
                <a:ext uri="{FF2B5EF4-FFF2-40B4-BE49-F238E27FC236}">
                  <a16:creationId xmlns:a16="http://schemas.microsoft.com/office/drawing/2014/main" xmlns="" id="{046A3631-639E-466D-8A77-3657DE9080D8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Прямоугольник 36">
              <a:extLst>
                <a:ext uri="{FF2B5EF4-FFF2-40B4-BE49-F238E27FC236}">
                  <a16:creationId xmlns:a16="http://schemas.microsoft.com/office/drawing/2014/main" xmlns="" id="{E49B628D-02C5-4A3B-B622-8A9166518EC3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2" name="Прямоугольник 31"/>
          <p:cNvSpPr/>
          <p:nvPr/>
        </p:nvSpPr>
        <p:spPr>
          <a:xfrm>
            <a:off x="903106" y="1602521"/>
            <a:ext cx="814790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Цель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–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создание условий для развития институтов гражданского общества и реализации гражданских инициатив, формирование культуры открытости в системе государственного управления, развитие межрегионального и международного сотрудничества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.</a:t>
            </a:r>
          </a:p>
          <a:p>
            <a:pPr lvl="0" algn="just"/>
            <a:endParaRPr lang="ru-RU" dirty="0">
              <a:solidFill>
                <a:schemeClr val="tx2">
                  <a:lumMod val="50000"/>
                </a:schemeClr>
              </a:solidFill>
              <a:latin typeface="Franklin Gothic Medium" pitchFamily="34" charset="0"/>
            </a:endParaRPr>
          </a:p>
          <a:p>
            <a:pPr lvl="0" algn="just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Задачи:</a:t>
            </a:r>
          </a:p>
          <a:p>
            <a:pPr lvl="0" algn="just"/>
            <a:endParaRPr lang="ru-RU" dirty="0">
              <a:solidFill>
                <a:schemeClr val="tx2">
                  <a:lumMod val="50000"/>
                </a:schemeClr>
              </a:solidFill>
              <a:latin typeface="Franklin Gothic Medium" pitchFamily="34" charset="0"/>
            </a:endParaRPr>
          </a:p>
          <a:p>
            <a:pPr lvl="0"/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1.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 Обеспечение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поддержки гражданских инициатив.</a:t>
            </a:r>
          </a:p>
          <a:p>
            <a:pPr lvl="0"/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2.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 Развитие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международных и межрегиональных связей.</a:t>
            </a:r>
          </a:p>
          <a:p>
            <a:pPr lvl="0"/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3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.  Обеспечение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открытости исполнительных органов государственной власти Ханты-Мансийского автономного округа – Югры.</a:t>
            </a:r>
          </a:p>
          <a:p>
            <a:pPr marL="342900" lvl="0" indent="-342900">
              <a:buAutoNum type="arabicPeriod" startAt="4"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Организационное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обеспечение реализации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государственной программы.</a:t>
            </a:r>
          </a:p>
        </p:txBody>
      </p:sp>
      <p:grpSp>
        <p:nvGrpSpPr>
          <p:cNvPr id="41" name="Группа 40"/>
          <p:cNvGrpSpPr/>
          <p:nvPr/>
        </p:nvGrpSpPr>
        <p:grpSpPr>
          <a:xfrm>
            <a:off x="153167" y="1626547"/>
            <a:ext cx="687959" cy="650366"/>
            <a:chOff x="2147276" y="1700808"/>
            <a:chExt cx="336492" cy="299892"/>
          </a:xfrm>
          <a:solidFill>
            <a:srgbClr val="00B050"/>
          </a:solidFill>
        </p:grpSpPr>
        <p:sp>
          <p:nvSpPr>
            <p:cNvPr id="42" name="Нашивка 65"/>
            <p:cNvSpPr/>
            <p:nvPr/>
          </p:nvSpPr>
          <p:spPr>
            <a:xfrm>
              <a:off x="2147276" y="1700808"/>
              <a:ext cx="192476" cy="299892"/>
            </a:xfrm>
            <a:prstGeom prst="chevron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43" name="Нашивка 66"/>
            <p:cNvSpPr/>
            <p:nvPr/>
          </p:nvSpPr>
          <p:spPr>
            <a:xfrm>
              <a:off x="2291292" y="1700808"/>
              <a:ext cx="192476" cy="299892"/>
            </a:xfrm>
            <a:prstGeom prst="chevron">
              <a:avLst/>
            </a:prstGeom>
            <a:grp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</p:grpSp>
      <p:sp>
        <p:nvSpPr>
          <p:cNvPr id="44" name="Скругленный прямоугольник 43"/>
          <p:cNvSpPr/>
          <p:nvPr/>
        </p:nvSpPr>
        <p:spPr>
          <a:xfrm>
            <a:off x="8698401" y="6309320"/>
            <a:ext cx="288032" cy="36004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9746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497147" y="-14262"/>
            <a:ext cx="8646853" cy="89620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</a:rPr>
              <a:t>Исполнение программных мероприятий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8698401" y="6309320"/>
            <a:ext cx="288032" cy="36004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2840462"/>
              </p:ext>
            </p:extLst>
          </p:nvPr>
        </p:nvGraphicFramePr>
        <p:xfrm>
          <a:off x="497147" y="1223158"/>
          <a:ext cx="7987772" cy="5130689"/>
        </p:xfrm>
        <a:graphic>
          <a:graphicData uri="http://schemas.openxmlformats.org/drawingml/2006/table">
            <a:tbl>
              <a:tblPr firstRow="1" firstCol="1" bandRow="1">
                <a:tableStyleId>{BC89EF96-8CEA-46FF-86C4-4CE0E7609802}</a:tableStyleId>
              </a:tblPr>
              <a:tblGrid>
                <a:gridCol w="549330"/>
                <a:gridCol w="4245324"/>
                <a:gridCol w="1011405"/>
                <a:gridCol w="934100"/>
                <a:gridCol w="1247613"/>
              </a:tblGrid>
              <a:tr h="175459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№ п/п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336" marR="59336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Наименование основного мероприятия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336" marR="59336" marT="0" marB="0" anchor="ctr"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2018 год (тыс. руб)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336" marR="59336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637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План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336" marR="5933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Факт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336" marR="5933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% исполнения по состоянию на 01.11.2018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336" marR="59336" marT="0" marB="0" anchor="ctr"/>
                </a:tc>
              </a:tr>
              <a:tr h="46136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336" marR="59336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Финансовая поддержка социально ориентированных некоммерческих организаций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336" marR="5933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16 000,0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336" marR="5933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15 950,15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336" marR="5933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99,7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336" marR="59336" marT="0" marB="0" anchor="ctr"/>
                </a:tc>
              </a:tr>
              <a:tr h="30757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336" marR="59336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Создание условий для развития гражданских инициатив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336" marR="5933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538 385,65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336" marR="5933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413 246,23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336" marR="5933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76,8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336" marR="59336" marT="0" marB="0" anchor="ctr"/>
                </a:tc>
              </a:tr>
              <a:tr h="88706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3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336" marR="59336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Организация и содействие проведению мероприятий по реализации государственной политики развития внешних связей и выставочной деятельности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336" marR="5933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29 296,80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336" marR="5933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10224,31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336" marR="5933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34,9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336" marR="59336" marT="0" marB="0" anchor="ctr"/>
                </a:tc>
              </a:tr>
              <a:tr h="175459"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в </a:t>
                      </a:r>
                      <a:r>
                        <a:rPr lang="ru-RU" sz="1200" dirty="0" err="1">
                          <a:effectLst/>
                        </a:rPr>
                        <a:t>т.ч</a:t>
                      </a:r>
                      <a:r>
                        <a:rPr lang="ru-RU" sz="1200" dirty="0">
                          <a:effectLst/>
                        </a:rPr>
                        <a:t>. соисполнитель государственной программы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336" marR="59336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956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3.1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336" marR="59336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Департамент недропользования Югры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336" marR="5933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1600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336" marR="5933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1504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336" marR="5933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94,0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336" marR="59336" marT="0" marB="0" anchor="ctr"/>
                </a:tc>
              </a:tr>
              <a:tr h="2956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3.2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336" marR="59336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Департамент промышленности Югры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336" marR="5933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4 481,90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336" marR="5933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865,8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336" marR="5933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19,3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336" marR="59336" marT="0" marB="0" anchor="ctr"/>
                </a:tc>
              </a:tr>
              <a:tr h="2956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4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336" marR="59336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Обеспечение открытости органов власти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336" marR="5933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111 630,80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336" marR="5933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58 806,98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336" marR="5933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52,7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336" marR="59336" marT="0" marB="0" anchor="ctr"/>
                </a:tc>
              </a:tr>
              <a:tr h="44353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5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336" marR="59336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Поддержка социально значимых проектов средств массовой информации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336" marR="5933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95 300,85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336" marR="5933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78 326,71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336" marR="5933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82,2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336" marR="59336" marT="0" marB="0" anchor="ctr"/>
                </a:tc>
              </a:tr>
              <a:tr h="73922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6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336" marR="59336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Выполнение функций, возложенных на Департамент общественных и внешних связей Ханты-Мансийского автономного округа – Югры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336" marR="5933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104 443,30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336" marR="5933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88 294,44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336" marR="5933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84,5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336" marR="59336" marT="0" marB="0" anchor="ctr"/>
                </a:tc>
              </a:tr>
              <a:tr h="30757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7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336" marR="59336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Организация функционирования телерадиовещания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336" marR="5933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211 047,60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336" marR="5933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150 683,51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336" marR="5933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71,4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336" marR="59336" marT="0" marB="0" anchor="ctr"/>
                </a:tc>
              </a:tr>
              <a:tr h="175459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ИТОГО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336" marR="59336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1 106 105,0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336" marR="5933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815 532,33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336" marR="5933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73,7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336" marR="59336" marT="0" marB="0" anchor="ctr"/>
                </a:tc>
              </a:tr>
            </a:tbl>
          </a:graphicData>
        </a:graphic>
      </p:graphicFrame>
      <p:grpSp>
        <p:nvGrpSpPr>
          <p:cNvPr id="9" name="Группа 8">
            <a:extLst>
              <a:ext uri="{FF2B5EF4-FFF2-40B4-BE49-F238E27FC236}">
                <a16:creationId xmlns:a16="http://schemas.microsoft.com/office/drawing/2014/main" xmlns="" id="{ECF62C37-E2BB-4DBB-8005-DED4B6C3F29B}"/>
              </a:ext>
            </a:extLst>
          </p:cNvPr>
          <p:cNvGrpSpPr/>
          <p:nvPr/>
        </p:nvGrpSpPr>
        <p:grpSpPr>
          <a:xfrm>
            <a:off x="0" y="931236"/>
            <a:ext cx="9144000" cy="95980"/>
            <a:chOff x="947651" y="2754884"/>
            <a:chExt cx="7257566" cy="89285"/>
          </a:xfrm>
        </p:grpSpPr>
        <p:sp>
          <p:nvSpPr>
            <p:cNvPr id="10" name="Прямоугольник 9">
              <a:extLst>
                <a:ext uri="{FF2B5EF4-FFF2-40B4-BE49-F238E27FC236}">
                  <a16:creationId xmlns:a16="http://schemas.microsoft.com/office/drawing/2014/main" xmlns="" id="{046A3631-639E-466D-8A77-3657DE9080D8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рямоугольник 10">
              <a:extLst>
                <a:ext uri="{FF2B5EF4-FFF2-40B4-BE49-F238E27FC236}">
                  <a16:creationId xmlns:a16="http://schemas.microsoft.com/office/drawing/2014/main" xmlns="" id="{E49B628D-02C5-4A3B-B622-8A9166518EC3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4276632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09340" y="220398"/>
            <a:ext cx="76535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Соответствие фактических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и установленных показателей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реализации государственной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программы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8698401" y="6309320"/>
            <a:ext cx="288032" cy="36004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3031070"/>
              </p:ext>
            </p:extLst>
          </p:nvPr>
        </p:nvGraphicFramePr>
        <p:xfrm>
          <a:off x="522515" y="1531917"/>
          <a:ext cx="8015845" cy="4560576"/>
        </p:xfrm>
        <a:graphic>
          <a:graphicData uri="http://schemas.openxmlformats.org/drawingml/2006/table">
            <a:tbl>
              <a:tblPr firstRow="1" firstCol="1" bandRow="1">
                <a:tableStyleId>{BC89EF96-8CEA-46FF-86C4-4CE0E7609802}</a:tableStyleId>
              </a:tblPr>
              <a:tblGrid>
                <a:gridCol w="611579"/>
                <a:gridCol w="5011387"/>
                <a:gridCol w="789709"/>
                <a:gridCol w="789709"/>
                <a:gridCol w="813461"/>
              </a:tblGrid>
              <a:tr h="212140"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№ </a:t>
                      </a:r>
                      <a:r>
                        <a:rPr lang="ru-RU" sz="1200" dirty="0" smtClean="0">
                          <a:effectLst/>
                        </a:rPr>
                        <a:t>показателя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Наименование показателей результатов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Значение показателя на 2018 год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0305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план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По состоянию на 01.11.2018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0203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факт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%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</a:tr>
              <a:tr h="5576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Количество проектов социально ориентированных некоммерческих организаций, получивших государственную поддержку (ед.)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148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157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106,1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</a:tr>
              <a:tr h="7435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Объем информационной поддержки проектов, деятельности социально ориентированных некоммерческих организаций, институтов гражданского общества, добровольчества (ед.)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3434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4048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117,9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</a:tr>
              <a:tr h="11152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3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Количество работников и добровольцев социально ориентированных некоммерческих организаций, прошедших подготовку и (или) получивших дополнительное профессиональное образование по программам, финансируемым за счет средств бюджета автономного округа (ед.)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635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315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49,6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</a:tr>
              <a:tr h="5576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4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Количество действующих соглашений о сотрудничестве автономного округа с внешними партнерами (ед.)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39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38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97,4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</a:tr>
              <a:tr h="7435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Количество международных и межрегиональных проектов, реализуемых с участием исполнительных органов государственной власти и органов местного самоуправления автономного округа (ед.)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36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34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94,4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256" marR="68256" marT="0" marB="0" anchor="ctr"/>
                </a:tc>
              </a:tr>
            </a:tbl>
          </a:graphicData>
        </a:graphic>
      </p:graphicFrame>
      <p:grpSp>
        <p:nvGrpSpPr>
          <p:cNvPr id="9" name="Группа 8">
            <a:extLst>
              <a:ext uri="{FF2B5EF4-FFF2-40B4-BE49-F238E27FC236}">
                <a16:creationId xmlns:a16="http://schemas.microsoft.com/office/drawing/2014/main" xmlns="" id="{ECF62C37-E2BB-4DBB-8005-DED4B6C3F29B}"/>
              </a:ext>
            </a:extLst>
          </p:cNvPr>
          <p:cNvGrpSpPr/>
          <p:nvPr/>
        </p:nvGrpSpPr>
        <p:grpSpPr>
          <a:xfrm>
            <a:off x="0" y="1269682"/>
            <a:ext cx="9144000" cy="95980"/>
            <a:chOff x="947651" y="2754884"/>
            <a:chExt cx="7257566" cy="89285"/>
          </a:xfrm>
        </p:grpSpPr>
        <p:sp>
          <p:nvSpPr>
            <p:cNvPr id="10" name="Прямоугольник 9">
              <a:extLst>
                <a:ext uri="{FF2B5EF4-FFF2-40B4-BE49-F238E27FC236}">
                  <a16:creationId xmlns:a16="http://schemas.microsoft.com/office/drawing/2014/main" xmlns="" id="{046A3631-639E-466D-8A77-3657DE9080D8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рямоугольник 10">
              <a:extLst>
                <a:ext uri="{FF2B5EF4-FFF2-40B4-BE49-F238E27FC236}">
                  <a16:creationId xmlns:a16="http://schemas.microsoft.com/office/drawing/2014/main" xmlns="" id="{E49B628D-02C5-4A3B-B622-8A9166518EC3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1686096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Скругленный прямоугольник 45"/>
          <p:cNvSpPr/>
          <p:nvPr/>
        </p:nvSpPr>
        <p:spPr>
          <a:xfrm>
            <a:off x="6806603" y="5049942"/>
            <a:ext cx="1613001" cy="1205511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558309" y="5049943"/>
            <a:ext cx="3501009" cy="1205511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9340" y="326412"/>
            <a:ext cx="76535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Мероприятия</a:t>
            </a:r>
            <a:endParaRPr lang="ru-RU" sz="2800" b="1" dirty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8526483" y="6309320"/>
            <a:ext cx="459950" cy="36004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544388" y="1306956"/>
            <a:ext cx="7302905" cy="858123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1167628" y="1437259"/>
            <a:ext cx="66796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</a:rPr>
              <a:t>Обеспечение поддержки гражданских инициатив</a:t>
            </a:r>
          </a:p>
        </p:txBody>
      </p:sp>
      <p:sp>
        <p:nvSpPr>
          <p:cNvPr id="21" name="Овал 20"/>
          <p:cNvSpPr/>
          <p:nvPr/>
        </p:nvSpPr>
        <p:spPr>
          <a:xfrm>
            <a:off x="370945" y="1278787"/>
            <a:ext cx="681486" cy="681486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906" y="1389748"/>
            <a:ext cx="459564" cy="459564"/>
          </a:xfrm>
          <a:prstGeom prst="rect">
            <a:avLst/>
          </a:prstGeom>
        </p:spPr>
      </p:pic>
      <p:sp>
        <p:nvSpPr>
          <p:cNvPr id="18" name="Скругленный прямоугольник 17"/>
          <p:cNvSpPr/>
          <p:nvPr/>
        </p:nvSpPr>
        <p:spPr>
          <a:xfrm>
            <a:off x="558356" y="2360436"/>
            <a:ext cx="2338964" cy="1127487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58310" y="2841961"/>
            <a:ext cx="23390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поддержано социально значимых проектов социально ориентированных НКО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1372915" y="2444869"/>
            <a:ext cx="7203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rgbClr val="00B050"/>
                </a:solidFill>
                <a:latin typeface="Franklin Gothic Medium" pitchFamily="34" charset="0"/>
              </a:rPr>
              <a:t>157</a:t>
            </a: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563628" y="3658366"/>
            <a:ext cx="2338964" cy="1205511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563582" y="3988319"/>
            <a:ext cx="23390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работников и добровольцев НКО и добровольцев прошли обучение, повышение квалификации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708564" y="3622329"/>
            <a:ext cx="20049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 smtClean="0">
                <a:solidFill>
                  <a:srgbClr val="00B050"/>
                </a:solidFill>
                <a:latin typeface="Franklin Gothic Medium" pitchFamily="34" charset="0"/>
              </a:rPr>
              <a:t>&gt; </a:t>
            </a:r>
            <a:r>
              <a:rPr lang="ru-RU" sz="2400" dirty="0">
                <a:solidFill>
                  <a:srgbClr val="00B050"/>
                </a:solidFill>
                <a:latin typeface="Franklin Gothic Medium" pitchFamily="34" charset="0"/>
              </a:rPr>
              <a:t>315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58311" y="5170399"/>
            <a:ext cx="35010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solidFill>
                  <a:srgbClr val="002060"/>
                </a:solidFill>
                <a:latin typeface="Franklin Gothic Medium" pitchFamily="34" charset="0"/>
              </a:rPr>
              <a:t>в</a:t>
            </a:r>
            <a:r>
              <a:rPr lang="ru-RU" sz="1200" dirty="0" smtClean="0">
                <a:solidFill>
                  <a:srgbClr val="002060"/>
                </a:solidFill>
                <a:latin typeface="Franklin Gothic Medium" pitchFamily="34" charset="0"/>
              </a:rPr>
              <a:t>олонтеров зарегистрированных в                           ЕИС «Добровольцы России» </a:t>
            </a:r>
          </a:p>
          <a:p>
            <a:pPr algn="ctr"/>
            <a:r>
              <a:rPr lang="en-US" sz="2400" dirty="0">
                <a:solidFill>
                  <a:srgbClr val="00B050"/>
                </a:solidFill>
                <a:latin typeface="Franklin Gothic Medium" pitchFamily="34" charset="0"/>
              </a:rPr>
              <a:t>&gt; </a:t>
            </a:r>
            <a:r>
              <a:rPr lang="ru-RU" sz="2400" dirty="0" smtClean="0">
                <a:solidFill>
                  <a:srgbClr val="00B050"/>
                </a:solidFill>
                <a:latin typeface="Franklin Gothic Medium" pitchFamily="34" charset="0"/>
              </a:rPr>
              <a:t>1 250</a:t>
            </a:r>
            <a:endParaRPr lang="ru-RU" sz="2400" dirty="0">
              <a:solidFill>
                <a:srgbClr val="00B050"/>
              </a:solidFill>
              <a:latin typeface="Franklin Gothic Medium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6846121" y="5404648"/>
            <a:ext cx="156641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НКО победители конкурса Президентских грантов</a:t>
            </a:r>
            <a:endParaRPr lang="ru-RU" sz="1200" dirty="0">
              <a:solidFill>
                <a:schemeClr val="accent5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7337739" y="5041965"/>
            <a:ext cx="54694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srgbClr val="00B050"/>
                </a:solidFill>
                <a:latin typeface="Franklin Gothic Medium" pitchFamily="34" charset="0"/>
              </a:rPr>
              <a:t>60</a:t>
            </a:r>
          </a:p>
          <a:p>
            <a:endParaRPr lang="ru-RU" sz="2400" dirty="0">
              <a:solidFill>
                <a:srgbClr val="00B050"/>
              </a:solidFill>
              <a:latin typeface="Franklin Gothic Medium" pitchFamily="34" charset="0"/>
            </a:endParaRPr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3047529" y="2357285"/>
            <a:ext cx="5372075" cy="1116295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4174177" y="5049944"/>
            <a:ext cx="2517567" cy="1205510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4432758" y="5040837"/>
            <a:ext cx="21007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rgbClr val="00B050"/>
                </a:solidFill>
                <a:latin typeface="Franklin Gothic Medium" pitchFamily="34" charset="0"/>
              </a:rPr>
              <a:t>5</a:t>
            </a:r>
            <a:r>
              <a:rPr lang="en-US" sz="2400" dirty="0" smtClean="0">
                <a:solidFill>
                  <a:srgbClr val="00B050"/>
                </a:solidFill>
                <a:latin typeface="Franklin Gothic Medium" pitchFamily="34" charset="0"/>
              </a:rPr>
              <a:t>0</a:t>
            </a:r>
            <a:endParaRPr lang="ru-RU" sz="2400" dirty="0">
              <a:solidFill>
                <a:srgbClr val="00B050"/>
              </a:solidFill>
              <a:latin typeface="Franklin Gothic Medium" pitchFamily="34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4174177" y="5384841"/>
            <a:ext cx="251756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пресс-конференций с представителями исполнительных органов государственной власти </a:t>
            </a:r>
            <a:r>
              <a:rPr lang="ru-RU" sz="1200" dirty="0" smtClean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проведено</a:t>
            </a:r>
            <a:endParaRPr lang="ru-RU" sz="1200" dirty="0">
              <a:solidFill>
                <a:schemeClr val="accent5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3047483" y="2398703"/>
            <a:ext cx="535833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200" dirty="0">
              <a:solidFill>
                <a:schemeClr val="accent5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3103741" y="2462514"/>
            <a:ext cx="52596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00B050"/>
                </a:solidFill>
                <a:latin typeface="Franklin Gothic Medium" pitchFamily="34" charset="0"/>
              </a:rPr>
              <a:t>59 465 </a:t>
            </a:r>
            <a:r>
              <a:rPr lang="ru-RU" sz="2400" dirty="0" smtClean="0">
                <a:solidFill>
                  <a:srgbClr val="00B050"/>
                </a:solidFill>
                <a:latin typeface="Franklin Gothic Medium" pitchFamily="34" charset="0"/>
              </a:rPr>
              <a:t>257 </a:t>
            </a:r>
          </a:p>
          <a:p>
            <a:pPr algn="ctr"/>
            <a:r>
              <a:rPr lang="ru-RU" sz="1200" dirty="0">
                <a:solidFill>
                  <a:srgbClr val="1F4E79"/>
                </a:solidFill>
                <a:latin typeface="Franklin Gothic Medium" pitchFamily="34" charset="0"/>
              </a:rPr>
              <a:t>р</a:t>
            </a:r>
            <a:r>
              <a:rPr lang="ru-RU" sz="1200" dirty="0" smtClean="0">
                <a:solidFill>
                  <a:srgbClr val="1F4E79"/>
                </a:solidFill>
                <a:latin typeface="Franklin Gothic Medium" pitchFamily="34" charset="0"/>
              </a:rPr>
              <a:t>ублей сумма поддержки, которую получили НКО Югры по итогам двух </a:t>
            </a:r>
            <a:r>
              <a:rPr lang="ru-RU" sz="1200" dirty="0">
                <a:solidFill>
                  <a:srgbClr val="1F4E79"/>
                </a:solidFill>
                <a:latin typeface="Franklin Gothic Medium" pitchFamily="34" charset="0"/>
              </a:rPr>
              <a:t>конкурсов, проводимых Фондом президентских </a:t>
            </a:r>
            <a:r>
              <a:rPr lang="ru-RU" sz="1200" dirty="0" smtClean="0">
                <a:solidFill>
                  <a:srgbClr val="1F4E79"/>
                </a:solidFill>
                <a:latin typeface="Franklin Gothic Medium" pitchFamily="34" charset="0"/>
              </a:rPr>
              <a:t>грантов</a:t>
            </a:r>
            <a:endParaRPr lang="ru-RU" sz="1200" dirty="0">
              <a:solidFill>
                <a:srgbClr val="1F4E79"/>
              </a:solidFill>
              <a:latin typeface="Franklin Gothic Medium" pitchFamily="34" charset="0"/>
            </a:endParaRPr>
          </a:p>
        </p:txBody>
      </p:sp>
      <p:grpSp>
        <p:nvGrpSpPr>
          <p:cNvPr id="33" name="Группа 32">
            <a:extLst>
              <a:ext uri="{FF2B5EF4-FFF2-40B4-BE49-F238E27FC236}">
                <a16:creationId xmlns:a16="http://schemas.microsoft.com/office/drawing/2014/main" xmlns="" id="{ECF62C37-E2BB-4DBB-8005-DED4B6C3F29B}"/>
              </a:ext>
            </a:extLst>
          </p:cNvPr>
          <p:cNvGrpSpPr/>
          <p:nvPr/>
        </p:nvGrpSpPr>
        <p:grpSpPr>
          <a:xfrm>
            <a:off x="0" y="931236"/>
            <a:ext cx="9144000" cy="95980"/>
            <a:chOff x="947651" y="2754884"/>
            <a:chExt cx="7257566" cy="89285"/>
          </a:xfrm>
        </p:grpSpPr>
        <p:sp>
          <p:nvSpPr>
            <p:cNvPr id="35" name="Прямоугольник 34">
              <a:extLst>
                <a:ext uri="{FF2B5EF4-FFF2-40B4-BE49-F238E27FC236}">
                  <a16:creationId xmlns:a16="http://schemas.microsoft.com/office/drawing/2014/main" xmlns="" id="{046A3631-639E-466D-8A77-3657DE9080D8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" name="Прямоугольник 35">
              <a:extLst>
                <a:ext uri="{FF2B5EF4-FFF2-40B4-BE49-F238E27FC236}">
                  <a16:creationId xmlns:a16="http://schemas.microsoft.com/office/drawing/2014/main" xmlns="" id="{E49B628D-02C5-4A3B-B622-8A9166518EC3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5" name="Скругленный прямоугольник 44"/>
          <p:cNvSpPr/>
          <p:nvPr/>
        </p:nvSpPr>
        <p:spPr>
          <a:xfrm>
            <a:off x="3047529" y="3628759"/>
            <a:ext cx="5372076" cy="123299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3047483" y="3601914"/>
            <a:ext cx="537212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00B050"/>
                </a:solidFill>
                <a:latin typeface="Franklin Gothic Medium" pitchFamily="34" charset="0"/>
              </a:rPr>
              <a:t>24 </a:t>
            </a:r>
            <a:endParaRPr lang="ru-RU" sz="2400" dirty="0" smtClean="0">
              <a:solidFill>
                <a:srgbClr val="00B050"/>
              </a:solidFill>
              <a:latin typeface="Franklin Gothic Medium" pitchFamily="34" charset="0"/>
            </a:endParaRPr>
          </a:p>
          <a:p>
            <a:pPr algn="ctr"/>
            <a:r>
              <a:rPr lang="ru-RU" sz="1200" dirty="0" smtClean="0">
                <a:solidFill>
                  <a:srgbClr val="1F4E79"/>
                </a:solidFill>
                <a:latin typeface="Franklin Gothic Medium" pitchFamily="34" charset="0"/>
              </a:rPr>
              <a:t>социально </a:t>
            </a:r>
            <a:r>
              <a:rPr lang="ru-RU" sz="1200" dirty="0">
                <a:solidFill>
                  <a:srgbClr val="1F4E79"/>
                </a:solidFill>
                <a:latin typeface="Franklin Gothic Medium" pitchFamily="34" charset="0"/>
              </a:rPr>
              <a:t>ориентированным некоммерческим </a:t>
            </a:r>
            <a:r>
              <a:rPr lang="ru-RU" sz="1200" dirty="0" smtClean="0">
                <a:solidFill>
                  <a:srgbClr val="1F4E79"/>
                </a:solidFill>
                <a:latin typeface="Franklin Gothic Medium" pitchFamily="34" charset="0"/>
              </a:rPr>
              <a:t>организациям предоставлена субсидия на общую сумму </a:t>
            </a:r>
            <a:endParaRPr lang="ru-RU" sz="1200" dirty="0">
              <a:solidFill>
                <a:srgbClr val="1F4E79"/>
              </a:solidFill>
              <a:latin typeface="Franklin Gothic Medium" pitchFamily="34" charset="0"/>
            </a:endParaRPr>
          </a:p>
          <a:p>
            <a:pPr algn="ctr"/>
            <a:r>
              <a:rPr lang="ru-RU" sz="1200" dirty="0" smtClean="0">
                <a:solidFill>
                  <a:srgbClr val="00B050"/>
                </a:solidFill>
                <a:latin typeface="Franklin Gothic Medium" pitchFamily="34" charset="0"/>
              </a:rPr>
              <a:t> 15 950 200  </a:t>
            </a:r>
            <a:r>
              <a:rPr lang="ru-RU" sz="1200" dirty="0">
                <a:solidFill>
                  <a:srgbClr val="1F4E79"/>
                </a:solidFill>
                <a:latin typeface="Franklin Gothic Medium" pitchFamily="34" charset="0"/>
              </a:rPr>
              <a:t>тыс. </a:t>
            </a:r>
            <a:r>
              <a:rPr lang="ru-RU" sz="1200" dirty="0" smtClean="0">
                <a:solidFill>
                  <a:srgbClr val="1F4E79"/>
                </a:solidFill>
                <a:latin typeface="Franklin Gothic Medium" pitchFamily="34" charset="0"/>
              </a:rPr>
              <a:t>рублей</a:t>
            </a:r>
            <a:endParaRPr lang="ru-RU" sz="1200" dirty="0">
              <a:solidFill>
                <a:srgbClr val="1F4E79"/>
              </a:solidFill>
              <a:latin typeface="Franklin Gothic Medium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0446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09340" y="326412"/>
            <a:ext cx="76535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Мероприятия</a:t>
            </a:r>
            <a:endParaRPr lang="ru-RU" sz="2800" b="1" dirty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46369" y="3170884"/>
            <a:ext cx="8106786" cy="37087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ru-RU" sz="1400" dirty="0" smtClean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Создан </a:t>
            </a:r>
            <a:r>
              <a:rPr lang="ru-RU" sz="1400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ресурсный центр по развитию </a:t>
            </a:r>
            <a:r>
              <a:rPr lang="ru-RU" sz="1400" dirty="0" smtClean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добровольчества, </a:t>
            </a:r>
            <a:r>
              <a:rPr lang="ru-RU" sz="1400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сформированы списки проектов кластера «добровольчество» по итогам Гражданского форума общественного согласия и их индивидуальное </a:t>
            </a:r>
            <a:r>
              <a:rPr lang="ru-RU" sz="1400" dirty="0" smtClean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сопровождение, </a:t>
            </a:r>
            <a:r>
              <a:rPr lang="ru-RU" sz="1400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проведено обучение проектной деятельности </a:t>
            </a:r>
            <a:r>
              <a:rPr lang="ru-RU" sz="1400" dirty="0" smtClean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добровольцев.</a:t>
            </a:r>
            <a:endParaRPr lang="ru-RU" sz="1400" dirty="0">
              <a:solidFill>
                <a:schemeClr val="tx2">
                  <a:lumMod val="50000"/>
                </a:schemeClr>
              </a:solidFill>
              <a:latin typeface="Franklin Gothic Medium" panose="020B0603020102020204" pitchFamily="34" charset="0"/>
              <a:cs typeface="Times New Roman" panose="02020603050405020304" pitchFamily="18" charset="0"/>
            </a:endParaRPr>
          </a:p>
          <a:p>
            <a:pPr>
              <a:spcBef>
                <a:spcPts val="600"/>
              </a:spcBef>
            </a:pPr>
            <a:r>
              <a:rPr lang="ru-RU" sz="1400" dirty="0" smtClean="0">
                <a:solidFill>
                  <a:schemeClr val="tx2">
                    <a:lumMod val="50000"/>
                  </a:schemeClr>
                </a:solidFill>
                <a:latin typeface="Franklin Gothic Medium" panose="020B0603020102020204" pitchFamily="34" charset="0"/>
                <a:cs typeface="Times New Roman" panose="02020603050405020304" pitchFamily="18" charset="0"/>
              </a:rPr>
              <a:t>Расширены </a:t>
            </a:r>
            <a:r>
              <a:rPr lang="ru-RU" sz="1400" dirty="0">
                <a:solidFill>
                  <a:schemeClr val="tx2">
                    <a:lumMod val="50000"/>
                  </a:schemeClr>
                </a:solidFill>
                <a:latin typeface="Franklin Gothic Medium" panose="020B0603020102020204" pitchFamily="34" charset="0"/>
                <a:cs typeface="Times New Roman" panose="02020603050405020304" pitchFamily="18" charset="0"/>
              </a:rPr>
              <a:t>и созданы новые площадки для диалога представителей различных институтов гражданского общества с властью, выявления народных инициатив, направленных на решение социально значимых задач</a:t>
            </a:r>
            <a:r>
              <a:rPr lang="ru-RU" sz="1400" dirty="0" smtClean="0">
                <a:solidFill>
                  <a:schemeClr val="tx2">
                    <a:lumMod val="50000"/>
                  </a:schemeClr>
                </a:solidFill>
                <a:latin typeface="Franklin Gothic Medium" panose="020B0603020102020204" pitchFamily="34" charset="0"/>
                <a:cs typeface="Times New Roman" panose="02020603050405020304" pitchFamily="18" charset="0"/>
              </a:rPr>
              <a:t>:</a:t>
            </a:r>
          </a:p>
          <a:p>
            <a:pPr marL="285750" indent="-285750">
              <a:spcBef>
                <a:spcPts val="600"/>
              </a:spcBef>
              <a:buFontTx/>
              <a:buChar char="-"/>
            </a:pPr>
            <a:r>
              <a:rPr lang="ru-RU" sz="1400" dirty="0" smtClean="0">
                <a:latin typeface="Franklin Gothic Medium" panose="020B0603020102020204" pitchFamily="34" charset="0"/>
                <a:cs typeface="Times New Roman" panose="02020603050405020304" pitchFamily="18" charset="0"/>
              </a:rPr>
              <a:t>Гражданские </a:t>
            </a:r>
            <a:r>
              <a:rPr lang="ru-RU" sz="1400" dirty="0">
                <a:latin typeface="Franklin Gothic Medium" panose="020B0603020102020204" pitchFamily="34" charset="0"/>
                <a:cs typeface="Times New Roman" panose="02020603050405020304" pitchFamily="18" charset="0"/>
              </a:rPr>
              <a:t>форумы общественного согласия в Югре, включающие форумы в 22 муниципальных образованиях автономного округа и региональный </a:t>
            </a:r>
            <a:r>
              <a:rPr lang="ru-RU" sz="1400" dirty="0" smtClean="0">
                <a:latin typeface="Franklin Gothic Medium" panose="020B0603020102020204" pitchFamily="34" charset="0"/>
                <a:cs typeface="Times New Roman" panose="02020603050405020304" pitchFamily="18" charset="0"/>
              </a:rPr>
              <a:t>Форум.</a:t>
            </a:r>
          </a:p>
          <a:p>
            <a:pPr marL="285750" indent="-285750">
              <a:spcBef>
                <a:spcPts val="600"/>
              </a:spcBef>
              <a:buFontTx/>
              <a:buChar char="-"/>
            </a:pPr>
            <a:r>
              <a:rPr lang="ru-RU" sz="1400" dirty="0">
                <a:latin typeface="Franklin Gothic Medium" panose="020B0603020102020204" pitchFamily="34" charset="0"/>
                <a:cs typeface="Times New Roman" panose="02020603050405020304" pitchFamily="18" charset="0"/>
              </a:rPr>
              <a:t>Стратегические сессии «Югра – 2024» с вовлечением широких слоёв населения, состоявшиеся во всех 22 муниципальных образованиях Югры (приняли участие 2961 </a:t>
            </a:r>
            <a:r>
              <a:rPr lang="ru-RU" sz="1400" dirty="0" err="1" smtClean="0">
                <a:latin typeface="Franklin Gothic Medium" panose="020B0603020102020204" pitchFamily="34" charset="0"/>
                <a:cs typeface="Times New Roman" panose="02020603050405020304" pitchFamily="18" charset="0"/>
              </a:rPr>
              <a:t>югорчанин</a:t>
            </a:r>
            <a:r>
              <a:rPr lang="ru-RU" sz="1400" dirty="0">
                <a:latin typeface="Franklin Gothic Medium" panose="020B0603020102020204" pitchFamily="34" charset="0"/>
                <a:cs typeface="Times New Roman" panose="02020603050405020304" pitchFamily="18" charset="0"/>
              </a:rPr>
              <a:t>, озвучено </a:t>
            </a:r>
            <a:r>
              <a:rPr lang="ru-RU" sz="1400" dirty="0" smtClean="0">
                <a:latin typeface="Franklin Gothic Medium" panose="020B0603020102020204" pitchFamily="34" charset="0"/>
                <a:cs typeface="Times New Roman" panose="02020603050405020304" pitchFamily="18" charset="0"/>
              </a:rPr>
              <a:t>о порядка </a:t>
            </a:r>
            <a:r>
              <a:rPr lang="ru-RU" sz="1400" dirty="0">
                <a:latin typeface="Franklin Gothic Medium" panose="020B0603020102020204" pitchFamily="34" charset="0"/>
                <a:cs typeface="Times New Roman" panose="02020603050405020304" pitchFamily="18" charset="0"/>
              </a:rPr>
              <a:t>4402 предложения </a:t>
            </a:r>
            <a:r>
              <a:rPr lang="ru-RU" sz="1400" dirty="0" smtClean="0">
                <a:latin typeface="Franklin Gothic Medium" panose="020B0603020102020204" pitchFamily="34" charset="0"/>
                <a:cs typeface="Times New Roman" panose="02020603050405020304" pitchFamily="18" charset="0"/>
              </a:rPr>
              <a:t>в государственные и муниципальные программы).</a:t>
            </a:r>
          </a:p>
          <a:p>
            <a:pPr marL="285750" indent="-285750">
              <a:spcBef>
                <a:spcPts val="600"/>
              </a:spcBef>
              <a:buFontTx/>
              <a:buChar char="-"/>
            </a:pPr>
            <a:r>
              <a:rPr lang="ru-RU" sz="1400" dirty="0" smtClean="0">
                <a:latin typeface="Franklin Gothic Medium" panose="020B0603020102020204" pitchFamily="34" charset="0"/>
                <a:cs typeface="Times New Roman" panose="02020603050405020304" pitchFamily="18" charset="0"/>
              </a:rPr>
              <a:t>Форум </a:t>
            </a:r>
            <a:r>
              <a:rPr lang="ru-RU" sz="1400" dirty="0">
                <a:latin typeface="Franklin Gothic Medium" panose="020B0603020102020204" pitchFamily="34" charset="0"/>
                <a:cs typeface="Times New Roman" panose="02020603050405020304" pitchFamily="18" charset="0"/>
              </a:rPr>
              <a:t>«Сообщество» </a:t>
            </a:r>
            <a:r>
              <a:rPr lang="ru-RU" sz="1400" dirty="0" smtClean="0">
                <a:latin typeface="Franklin Gothic Medium" panose="020B0603020102020204" pitchFamily="34" charset="0"/>
                <a:cs typeface="Times New Roman" panose="02020603050405020304" pitchFamily="18" charset="0"/>
              </a:rPr>
              <a:t>УФО «</a:t>
            </a:r>
            <a:r>
              <a:rPr lang="ru-RU" sz="1400" dirty="0">
                <a:latin typeface="Franklin Gothic Medium" panose="020B0603020102020204" pitchFamily="34" charset="0"/>
                <a:cs typeface="Times New Roman" panose="02020603050405020304" pitchFamily="18" charset="0"/>
              </a:rPr>
              <a:t>Год добровольца: вызовы, возможности, задачи», организованный Общественной палатой Российской Федерации 30-31 мая 2018 года в г. </a:t>
            </a:r>
            <a:r>
              <a:rPr lang="ru-RU" sz="1400" dirty="0" smtClean="0">
                <a:latin typeface="Franklin Gothic Medium" panose="020B0603020102020204" pitchFamily="34" charset="0"/>
                <a:cs typeface="Times New Roman" panose="02020603050405020304" pitchFamily="18" charset="0"/>
              </a:rPr>
              <a:t>Ханты-Мансийске.</a:t>
            </a:r>
          </a:p>
          <a:p>
            <a:pPr marL="285750" indent="-285750">
              <a:spcBef>
                <a:spcPts val="600"/>
              </a:spcBef>
              <a:buFontTx/>
              <a:buChar char="-"/>
            </a:pPr>
            <a:r>
              <a:rPr lang="ru-RU" sz="1400" dirty="0">
                <a:latin typeface="Franklin Gothic Medium" panose="020B0603020102020204" pitchFamily="34" charset="0"/>
                <a:cs typeface="Times New Roman" panose="02020603050405020304" pitchFamily="18" charset="0"/>
              </a:rPr>
              <a:t>Е</a:t>
            </a:r>
            <a:r>
              <a:rPr lang="ru-RU" sz="1400" dirty="0" smtClean="0">
                <a:latin typeface="Franklin Gothic Medium" panose="020B0603020102020204" pitchFamily="34" charset="0"/>
                <a:cs typeface="Times New Roman" panose="02020603050405020304" pitchFamily="18" charset="0"/>
              </a:rPr>
              <a:t>жегодный </a:t>
            </a:r>
            <a:r>
              <a:rPr lang="ru-RU" sz="1400" dirty="0">
                <a:latin typeface="Franklin Gothic Medium" panose="020B0603020102020204" pitchFamily="34" charset="0"/>
                <a:cs typeface="Times New Roman" panose="02020603050405020304" pitchFamily="18" charset="0"/>
              </a:rPr>
              <a:t>Международный гуманитарный форум «Гражданские инициативы регионов 60 параллели</a:t>
            </a:r>
            <a:r>
              <a:rPr lang="ru-RU" sz="1400" dirty="0" smtClean="0">
                <a:latin typeface="Franklin Gothic Medium" panose="020B0603020102020204" pitchFamily="34" charset="0"/>
                <a:cs typeface="Times New Roman" panose="02020603050405020304" pitchFamily="18" charset="0"/>
              </a:rPr>
              <a:t>».</a:t>
            </a:r>
            <a:endParaRPr lang="ru-RU" sz="1400" dirty="0" smtClean="0">
              <a:solidFill>
                <a:schemeClr val="tx2">
                  <a:lumMod val="50000"/>
                </a:schemeClr>
              </a:solidFill>
              <a:latin typeface="Franklin Gothic Medium" panose="020B06030201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8698401" y="6309320"/>
            <a:ext cx="288032" cy="36004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6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56676" y="2078620"/>
            <a:ext cx="375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◌ </a:t>
            </a:r>
            <a:endParaRPr lang="ru-RU" dirty="0"/>
          </a:p>
        </p:txBody>
      </p:sp>
      <p:sp>
        <p:nvSpPr>
          <p:cNvPr id="36" name="Прямоугольник 35"/>
          <p:cNvSpPr/>
          <p:nvPr/>
        </p:nvSpPr>
        <p:spPr>
          <a:xfrm>
            <a:off x="356676" y="2590607"/>
            <a:ext cx="375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◌ </a:t>
            </a:r>
            <a:endParaRPr lang="ru-RU" dirty="0"/>
          </a:p>
        </p:txBody>
      </p:sp>
      <p:sp>
        <p:nvSpPr>
          <p:cNvPr id="38" name="Прямоугольник 37"/>
          <p:cNvSpPr/>
          <p:nvPr/>
        </p:nvSpPr>
        <p:spPr>
          <a:xfrm>
            <a:off x="370945" y="3125060"/>
            <a:ext cx="375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◌ </a:t>
            </a:r>
            <a:endParaRPr lang="ru-RU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356676" y="3881245"/>
            <a:ext cx="375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◌ </a:t>
            </a:r>
            <a:endParaRPr lang="ru-RU" dirty="0"/>
          </a:p>
        </p:txBody>
      </p:sp>
      <p:sp>
        <p:nvSpPr>
          <p:cNvPr id="55" name="Прямоугольник 54"/>
          <p:cNvSpPr/>
          <p:nvPr/>
        </p:nvSpPr>
        <p:spPr>
          <a:xfrm>
            <a:off x="544388" y="1306956"/>
            <a:ext cx="7302905" cy="601579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Прямоугольник 60"/>
          <p:cNvSpPr/>
          <p:nvPr/>
        </p:nvSpPr>
        <p:spPr>
          <a:xfrm>
            <a:off x="1167628" y="1437260"/>
            <a:ext cx="539237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</a:rPr>
              <a:t>Задача: Обеспечение поддержки гражданских инициатив</a:t>
            </a:r>
          </a:p>
        </p:txBody>
      </p:sp>
      <p:sp>
        <p:nvSpPr>
          <p:cNvPr id="62" name="Овал 61"/>
          <p:cNvSpPr/>
          <p:nvPr/>
        </p:nvSpPr>
        <p:spPr>
          <a:xfrm>
            <a:off x="370945" y="1278787"/>
            <a:ext cx="681486" cy="681486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3" name="Рисунок 6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906" y="1389748"/>
            <a:ext cx="459564" cy="459564"/>
          </a:xfrm>
          <a:prstGeom prst="rect">
            <a:avLst/>
          </a:prstGeom>
        </p:spPr>
      </p:pic>
      <p:grpSp>
        <p:nvGrpSpPr>
          <p:cNvPr id="23" name="Группа 22">
            <a:extLst>
              <a:ext uri="{FF2B5EF4-FFF2-40B4-BE49-F238E27FC236}">
                <a16:creationId xmlns:a16="http://schemas.microsoft.com/office/drawing/2014/main" xmlns="" id="{ECF62C37-E2BB-4DBB-8005-DED4B6C3F29B}"/>
              </a:ext>
            </a:extLst>
          </p:cNvPr>
          <p:cNvGrpSpPr/>
          <p:nvPr/>
        </p:nvGrpSpPr>
        <p:grpSpPr>
          <a:xfrm>
            <a:off x="0" y="931236"/>
            <a:ext cx="9144000" cy="95980"/>
            <a:chOff x="947651" y="2754884"/>
            <a:chExt cx="7257566" cy="89285"/>
          </a:xfrm>
        </p:grpSpPr>
        <p:sp>
          <p:nvSpPr>
            <p:cNvPr id="24" name="Прямоугольник 23">
              <a:extLst>
                <a:ext uri="{FF2B5EF4-FFF2-40B4-BE49-F238E27FC236}">
                  <a16:creationId xmlns:a16="http://schemas.microsoft.com/office/drawing/2014/main" xmlns="" id="{046A3631-639E-466D-8A77-3657DE9080D8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Прямоугольник 24">
              <a:extLst>
                <a:ext uri="{FF2B5EF4-FFF2-40B4-BE49-F238E27FC236}">
                  <a16:creationId xmlns:a16="http://schemas.microsoft.com/office/drawing/2014/main" xmlns="" id="{E49B628D-02C5-4A3B-B622-8A9166518EC3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9" name="Прямоугольник 18"/>
          <p:cNvSpPr/>
          <p:nvPr/>
        </p:nvSpPr>
        <p:spPr>
          <a:xfrm>
            <a:off x="735631" y="2078620"/>
            <a:ext cx="810678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Реализован проект по внедрению </a:t>
            </a: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единого </a:t>
            </a:r>
            <a:r>
              <a:rPr lang="ru-RU" sz="1400" b="1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порядка оказания финансовой поддержки СОНКО автономного </a:t>
            </a: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округа «Грант Губернатора» </a:t>
            </a:r>
            <a:r>
              <a:rPr lang="ru-RU" sz="1400" dirty="0" smtClean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735631" y="2601840"/>
            <a:ext cx="810678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Фонд «Центр гражданских и социальных инициатив» в плановом режиме оказывает образовательную, консультационную и информационную поддержку НКО. </a:t>
            </a:r>
          </a:p>
        </p:txBody>
      </p:sp>
    </p:spTree>
    <p:extLst>
      <p:ext uri="{BB962C8B-B14F-4D97-AF65-F5344CB8AC3E}">
        <p14:creationId xmlns:p14="http://schemas.microsoft.com/office/powerpoint/2010/main" val="3394379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09340" y="326412"/>
            <a:ext cx="76535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Мероприятия</a:t>
            </a:r>
            <a:endParaRPr lang="ru-RU" sz="2800" b="1" dirty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8698401" y="6309320"/>
            <a:ext cx="288032" cy="36004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7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44388" y="1306956"/>
            <a:ext cx="7302905" cy="601579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1167628" y="1437260"/>
            <a:ext cx="580652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</a:rPr>
              <a:t>Задача: Развитие международных и межрегиональных связей</a:t>
            </a:r>
          </a:p>
        </p:txBody>
      </p:sp>
      <p:sp>
        <p:nvSpPr>
          <p:cNvPr id="21" name="Овал 20"/>
          <p:cNvSpPr/>
          <p:nvPr/>
        </p:nvSpPr>
        <p:spPr>
          <a:xfrm>
            <a:off x="370945" y="1278787"/>
            <a:ext cx="681486" cy="681486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906" y="1389748"/>
            <a:ext cx="459564" cy="459564"/>
          </a:xfrm>
          <a:prstGeom prst="rect">
            <a:avLst/>
          </a:prstGeom>
        </p:spPr>
      </p:pic>
      <p:grpSp>
        <p:nvGrpSpPr>
          <p:cNvPr id="12" name="Группа 11">
            <a:extLst>
              <a:ext uri="{FF2B5EF4-FFF2-40B4-BE49-F238E27FC236}">
                <a16:creationId xmlns:a16="http://schemas.microsoft.com/office/drawing/2014/main" xmlns="" id="{ECF62C37-E2BB-4DBB-8005-DED4B6C3F29B}"/>
              </a:ext>
            </a:extLst>
          </p:cNvPr>
          <p:cNvGrpSpPr/>
          <p:nvPr/>
        </p:nvGrpSpPr>
        <p:grpSpPr>
          <a:xfrm>
            <a:off x="0" y="931236"/>
            <a:ext cx="9144000" cy="95980"/>
            <a:chOff x="947651" y="2754884"/>
            <a:chExt cx="7257566" cy="89285"/>
          </a:xfrm>
        </p:grpSpPr>
        <p:sp>
          <p:nvSpPr>
            <p:cNvPr id="13" name="Прямоугольник 12">
              <a:extLst>
                <a:ext uri="{FF2B5EF4-FFF2-40B4-BE49-F238E27FC236}">
                  <a16:creationId xmlns:a16="http://schemas.microsoft.com/office/drawing/2014/main" xmlns="" id="{046A3631-639E-466D-8A77-3657DE9080D8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Прямоугольник 13">
              <a:extLst>
                <a:ext uri="{FF2B5EF4-FFF2-40B4-BE49-F238E27FC236}">
                  <a16:creationId xmlns:a16="http://schemas.microsoft.com/office/drawing/2014/main" xmlns="" id="{E49B628D-02C5-4A3B-B622-8A9166518EC3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4" name="Скругленный прямоугольник 23"/>
          <p:cNvSpPr/>
          <p:nvPr/>
        </p:nvSpPr>
        <p:spPr>
          <a:xfrm>
            <a:off x="1997500" y="2254627"/>
            <a:ext cx="5417634" cy="923448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1997502" y="2280727"/>
            <a:ext cx="54176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solidFill>
                  <a:srgbClr val="203864"/>
                </a:solidFill>
                <a:latin typeface="Franklin Gothic Medium" pitchFamily="34" charset="0"/>
              </a:rPr>
              <a:t>состоялись </a:t>
            </a:r>
          </a:p>
          <a:p>
            <a:pPr algn="ctr"/>
            <a:r>
              <a:rPr lang="ru-RU" sz="2400" dirty="0">
                <a:solidFill>
                  <a:srgbClr val="00B050"/>
                </a:solidFill>
                <a:latin typeface="Franklin Gothic Medium" pitchFamily="34" charset="0"/>
              </a:rPr>
              <a:t>104 </a:t>
            </a:r>
          </a:p>
          <a:p>
            <a:pPr algn="ctr"/>
            <a:r>
              <a:rPr lang="ru-RU" sz="1200" dirty="0">
                <a:solidFill>
                  <a:srgbClr val="203864"/>
                </a:solidFill>
                <a:latin typeface="Franklin Gothic Medium" pitchFamily="34" charset="0"/>
              </a:rPr>
              <a:t>мероприятия международного, межрегионального уровня 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558309" y="3524168"/>
            <a:ext cx="2453527" cy="1070417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558311" y="3484475"/>
            <a:ext cx="245352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00B050"/>
                </a:solidFill>
                <a:latin typeface="Franklin Gothic Medium" pitchFamily="34" charset="0"/>
              </a:rPr>
              <a:t>45 </a:t>
            </a:r>
          </a:p>
          <a:p>
            <a:pPr algn="ctr"/>
            <a:r>
              <a:rPr lang="ru-RU" sz="1200" dirty="0" smtClean="0">
                <a:solidFill>
                  <a:srgbClr val="203864"/>
                </a:solidFill>
                <a:latin typeface="Franklin Gothic Medium" pitchFamily="34" charset="0"/>
              </a:rPr>
              <a:t>визитов </a:t>
            </a:r>
            <a:r>
              <a:rPr lang="ru-RU" sz="1200" dirty="0">
                <a:solidFill>
                  <a:srgbClr val="203864"/>
                </a:solidFill>
                <a:latin typeface="Franklin Gothic Medium" pitchFamily="34" charset="0"/>
              </a:rPr>
              <a:t>делегаций автономного округа за рубеж и в субъекты Российской Федерации</a:t>
            </a: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6400800" y="3530275"/>
            <a:ext cx="2123266" cy="1070417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6400801" y="3490582"/>
            <a:ext cx="212326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rgbClr val="00B050"/>
                </a:solidFill>
                <a:latin typeface="Franklin Gothic Medium" pitchFamily="34" charset="0"/>
              </a:rPr>
              <a:t>31 </a:t>
            </a:r>
            <a:endParaRPr lang="ru-RU" sz="2400" dirty="0">
              <a:solidFill>
                <a:srgbClr val="00B050"/>
              </a:solidFill>
              <a:latin typeface="Franklin Gothic Medium" pitchFamily="34" charset="0"/>
            </a:endParaRPr>
          </a:p>
          <a:p>
            <a:pPr algn="ctr"/>
            <a:r>
              <a:rPr lang="ru-RU" sz="1200" dirty="0" smtClean="0">
                <a:solidFill>
                  <a:srgbClr val="203864"/>
                </a:solidFill>
                <a:latin typeface="Franklin Gothic Medium" pitchFamily="34" charset="0"/>
              </a:rPr>
              <a:t>международное </a:t>
            </a:r>
            <a:r>
              <a:rPr lang="ru-RU" sz="1200" dirty="0">
                <a:solidFill>
                  <a:srgbClr val="203864"/>
                </a:solidFill>
                <a:latin typeface="Franklin Gothic Medium" pitchFamily="34" charset="0"/>
              </a:rPr>
              <a:t>мероприятие на территории автономного округа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3224615" y="3524168"/>
            <a:ext cx="2963404" cy="1070417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3224616" y="3484475"/>
            <a:ext cx="296340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rgbClr val="00B050"/>
                </a:solidFill>
                <a:latin typeface="Franklin Gothic Medium" pitchFamily="34" charset="0"/>
              </a:rPr>
              <a:t>28 </a:t>
            </a:r>
            <a:endParaRPr lang="ru-RU" sz="2400" dirty="0">
              <a:solidFill>
                <a:srgbClr val="00B050"/>
              </a:solidFill>
              <a:latin typeface="Franklin Gothic Medium" pitchFamily="34" charset="0"/>
            </a:endParaRPr>
          </a:p>
          <a:p>
            <a:pPr algn="ctr"/>
            <a:r>
              <a:rPr lang="ru-RU" sz="1200" dirty="0" smtClean="0">
                <a:solidFill>
                  <a:srgbClr val="203864"/>
                </a:solidFill>
                <a:latin typeface="Franklin Gothic Medium" pitchFamily="34" charset="0"/>
              </a:rPr>
              <a:t>визитов </a:t>
            </a:r>
            <a:r>
              <a:rPr lang="ru-RU" sz="1200" dirty="0">
                <a:solidFill>
                  <a:srgbClr val="203864"/>
                </a:solidFill>
                <a:latin typeface="Franklin Gothic Medium" pitchFamily="34" charset="0"/>
              </a:rPr>
              <a:t>представителей зарубежных стран и субъектов Российской Федерации в автономный округ</a:t>
            </a:r>
          </a:p>
        </p:txBody>
      </p:sp>
      <p:cxnSp>
        <p:nvCxnSpPr>
          <p:cNvPr id="9" name="Прямая со стрелкой 8"/>
          <p:cNvCxnSpPr/>
          <p:nvPr/>
        </p:nvCxnSpPr>
        <p:spPr>
          <a:xfrm flipH="1">
            <a:off x="1785073" y="3193331"/>
            <a:ext cx="1262927" cy="27401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>
            <a:stCxn id="24" idx="2"/>
          </p:cNvCxnSpPr>
          <p:nvPr/>
        </p:nvCxnSpPr>
        <p:spPr>
          <a:xfrm>
            <a:off x="4706317" y="3178075"/>
            <a:ext cx="0" cy="28926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>
            <a:off x="6400800" y="3175022"/>
            <a:ext cx="1061633" cy="29842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Скругленный прямоугольник 42"/>
          <p:cNvSpPr/>
          <p:nvPr/>
        </p:nvSpPr>
        <p:spPr>
          <a:xfrm>
            <a:off x="3722566" y="4702277"/>
            <a:ext cx="1455180" cy="1744060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3722567" y="4785891"/>
            <a:ext cx="145517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>
                <a:solidFill>
                  <a:srgbClr val="203864"/>
                </a:solidFill>
                <a:latin typeface="Franklin Gothic Medium" pitchFamily="34" charset="0"/>
              </a:rPr>
              <a:t>Югру </a:t>
            </a:r>
            <a:r>
              <a:rPr lang="ru-RU" sz="1200" dirty="0">
                <a:solidFill>
                  <a:srgbClr val="203864"/>
                </a:solidFill>
                <a:latin typeface="Franklin Gothic Medium" pitchFamily="34" charset="0"/>
              </a:rPr>
              <a:t>посетили с визитами представители дипломатического корпуса в Российской </a:t>
            </a:r>
            <a:r>
              <a:rPr lang="ru-RU" sz="1200" dirty="0" smtClean="0">
                <a:solidFill>
                  <a:srgbClr val="203864"/>
                </a:solidFill>
                <a:latin typeface="Franklin Gothic Medium" pitchFamily="34" charset="0"/>
              </a:rPr>
              <a:t>Федерации</a:t>
            </a:r>
            <a:r>
              <a:rPr lang="ru-RU" sz="1200" dirty="0">
                <a:solidFill>
                  <a:srgbClr val="203864"/>
                </a:solidFill>
                <a:latin typeface="Franklin Gothic Medium" pitchFamily="34" charset="0"/>
              </a:rPr>
              <a:t> </a:t>
            </a:r>
            <a:r>
              <a:rPr lang="ru-RU" sz="1200" dirty="0" smtClean="0">
                <a:solidFill>
                  <a:srgbClr val="203864"/>
                </a:solidFill>
                <a:latin typeface="Franklin Gothic Medium" pitchFamily="34" charset="0"/>
              </a:rPr>
              <a:t>из 8 стран</a:t>
            </a:r>
            <a:endParaRPr lang="ru-RU" sz="1200" dirty="0">
              <a:solidFill>
                <a:srgbClr val="203864"/>
              </a:solidFill>
              <a:latin typeface="Franklin Gothic Medium" pitchFamily="34" charset="0"/>
            </a:endParaRP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558309" y="4702277"/>
            <a:ext cx="3050602" cy="1744059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558310" y="4785891"/>
            <a:ext cx="305060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>
                <a:solidFill>
                  <a:srgbClr val="203864"/>
                </a:solidFill>
                <a:latin typeface="Franklin Gothic Medium" pitchFamily="34" charset="0"/>
              </a:rPr>
              <a:t>В 2018 г. В Югре действовало 42 документа </a:t>
            </a:r>
            <a:r>
              <a:rPr lang="ru-RU" sz="1200" dirty="0">
                <a:solidFill>
                  <a:srgbClr val="203864"/>
                </a:solidFill>
                <a:latin typeface="Franklin Gothic Medium" pitchFamily="34" charset="0"/>
              </a:rPr>
              <a:t>о сотрудничестве, подписаны 3 соглашения о сотрудничестве между Правительством автономного округа и Правительством Республики Беларусь, Администрацией провинции </a:t>
            </a:r>
            <a:r>
              <a:rPr lang="ru-RU" sz="1200" dirty="0" err="1">
                <a:solidFill>
                  <a:srgbClr val="203864"/>
                </a:solidFill>
                <a:latin typeface="Franklin Gothic Medium" pitchFamily="34" charset="0"/>
              </a:rPr>
              <a:t>Хомс</a:t>
            </a:r>
            <a:r>
              <a:rPr lang="ru-RU" sz="1200" dirty="0">
                <a:solidFill>
                  <a:srgbClr val="203864"/>
                </a:solidFill>
                <a:latin typeface="Franklin Gothic Medium" pitchFamily="34" charset="0"/>
              </a:rPr>
              <a:t> (Сирийская Арабская Республика), Правительством </a:t>
            </a:r>
            <a:r>
              <a:rPr lang="ru-RU" sz="1200" dirty="0" smtClean="0">
                <a:solidFill>
                  <a:srgbClr val="203864"/>
                </a:solidFill>
                <a:latin typeface="Franklin Gothic Medium" pitchFamily="34" charset="0"/>
              </a:rPr>
              <a:t>Москвы</a:t>
            </a:r>
            <a:endParaRPr lang="ru-RU" sz="1200" dirty="0">
              <a:solidFill>
                <a:srgbClr val="203864"/>
              </a:solidFill>
              <a:latin typeface="Franklin Gothic Medium" pitchFamily="34" charset="0"/>
            </a:endParaRPr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5291402" y="4702277"/>
            <a:ext cx="3232666" cy="1744059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5291401" y="4785891"/>
            <a:ext cx="323266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>
                <a:solidFill>
                  <a:srgbClr val="203864"/>
                </a:solidFill>
                <a:latin typeface="Franklin Gothic Medium" pitchFamily="34" charset="0"/>
              </a:rPr>
              <a:t>Для </a:t>
            </a:r>
            <a:r>
              <a:rPr lang="ru-RU" sz="1200" dirty="0">
                <a:solidFill>
                  <a:srgbClr val="203864"/>
                </a:solidFill>
                <a:latin typeface="Franklin Gothic Medium" pitchFamily="34" charset="0"/>
              </a:rPr>
              <a:t>продвижения туристского потенциала Югры организовано участие представителей автономного округа </a:t>
            </a:r>
            <a:r>
              <a:rPr lang="ru-RU" sz="1200" dirty="0" smtClean="0">
                <a:solidFill>
                  <a:srgbClr val="203864"/>
                </a:solidFill>
                <a:latin typeface="Franklin Gothic Medium" pitchFamily="34" charset="0"/>
              </a:rPr>
              <a:t>на Международной </a:t>
            </a:r>
            <a:r>
              <a:rPr lang="ru-RU" sz="1200" dirty="0">
                <a:solidFill>
                  <a:srgbClr val="203864"/>
                </a:solidFill>
                <a:latin typeface="Franklin Gothic Medium" pitchFamily="34" charset="0"/>
              </a:rPr>
              <a:t>выставке «Охота и рыболовство на Руси» </a:t>
            </a:r>
            <a:endParaRPr lang="ru-RU" sz="1200" dirty="0" smtClean="0">
              <a:solidFill>
                <a:srgbClr val="203864"/>
              </a:solidFill>
              <a:latin typeface="Franklin Gothic Medium" pitchFamily="34" charset="0"/>
            </a:endParaRPr>
          </a:p>
          <a:p>
            <a:pPr algn="ctr"/>
            <a:r>
              <a:rPr lang="ru-RU" sz="1200" dirty="0" smtClean="0">
                <a:solidFill>
                  <a:srgbClr val="203864"/>
                </a:solidFill>
                <a:latin typeface="Franklin Gothic Medium" pitchFamily="34" charset="0"/>
              </a:rPr>
              <a:t>(</a:t>
            </a:r>
            <a:r>
              <a:rPr lang="ru-RU" sz="1200" dirty="0">
                <a:solidFill>
                  <a:srgbClr val="203864"/>
                </a:solidFill>
                <a:latin typeface="Franklin Gothic Medium" pitchFamily="34" charset="0"/>
              </a:rPr>
              <a:t>г. Москва), Международной туристской выставке «Лето–2018» (г. Екатеринбург</a:t>
            </a:r>
            <a:r>
              <a:rPr lang="ru-RU" sz="1200" dirty="0" smtClean="0">
                <a:solidFill>
                  <a:srgbClr val="203864"/>
                </a:solidFill>
                <a:latin typeface="Franklin Gothic Medium" pitchFamily="34" charset="0"/>
              </a:rPr>
              <a:t>),</a:t>
            </a:r>
          </a:p>
          <a:p>
            <a:pPr algn="ctr"/>
            <a:r>
              <a:rPr lang="ru-RU" sz="1200" dirty="0" smtClean="0">
                <a:solidFill>
                  <a:srgbClr val="203864"/>
                </a:solidFill>
                <a:latin typeface="Franklin Gothic Medium" pitchFamily="34" charset="0"/>
              </a:rPr>
              <a:t>Международной </a:t>
            </a:r>
            <a:r>
              <a:rPr lang="ru-RU" sz="1200" dirty="0">
                <a:solidFill>
                  <a:srgbClr val="203864"/>
                </a:solidFill>
                <a:latin typeface="Franklin Gothic Medium" pitchFamily="34" charset="0"/>
              </a:rPr>
              <a:t>Туристской Выставке «ОТДЫХ LEISURE 2018» (г. Москва</a:t>
            </a:r>
            <a:r>
              <a:rPr lang="ru-RU" sz="1200" dirty="0" smtClean="0">
                <a:solidFill>
                  <a:srgbClr val="203864"/>
                </a:solidFill>
                <a:latin typeface="Franklin Gothic Medium" pitchFamily="34" charset="0"/>
              </a:rPr>
              <a:t>)</a:t>
            </a:r>
            <a:endParaRPr lang="ru-RU" sz="1200" dirty="0">
              <a:solidFill>
                <a:srgbClr val="203864"/>
              </a:solidFill>
              <a:latin typeface="Franklin Gothic Medium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3803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09340" y="326412"/>
            <a:ext cx="76535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Мероприятия</a:t>
            </a:r>
            <a:endParaRPr lang="ru-RU" sz="2800" b="1" dirty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8698401" y="6309320"/>
            <a:ext cx="288032" cy="36004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8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544388" y="1306956"/>
            <a:ext cx="7302905" cy="601579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1167628" y="1437260"/>
            <a:ext cx="580652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</a:rPr>
              <a:t>Задача: Развитие международных и межрегиональных связей</a:t>
            </a:r>
          </a:p>
        </p:txBody>
      </p:sp>
      <p:sp>
        <p:nvSpPr>
          <p:cNvPr id="21" name="Овал 20"/>
          <p:cNvSpPr/>
          <p:nvPr/>
        </p:nvSpPr>
        <p:spPr>
          <a:xfrm>
            <a:off x="370945" y="1278787"/>
            <a:ext cx="681486" cy="681486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906" y="1389748"/>
            <a:ext cx="459564" cy="459564"/>
          </a:xfrm>
          <a:prstGeom prst="rect">
            <a:avLst/>
          </a:prstGeom>
        </p:spPr>
      </p:pic>
      <p:grpSp>
        <p:nvGrpSpPr>
          <p:cNvPr id="12" name="Группа 11">
            <a:extLst>
              <a:ext uri="{FF2B5EF4-FFF2-40B4-BE49-F238E27FC236}">
                <a16:creationId xmlns:a16="http://schemas.microsoft.com/office/drawing/2014/main" xmlns="" id="{ECF62C37-E2BB-4DBB-8005-DED4B6C3F29B}"/>
              </a:ext>
            </a:extLst>
          </p:cNvPr>
          <p:cNvGrpSpPr/>
          <p:nvPr/>
        </p:nvGrpSpPr>
        <p:grpSpPr>
          <a:xfrm>
            <a:off x="0" y="931236"/>
            <a:ext cx="9144000" cy="95980"/>
            <a:chOff x="947651" y="2754884"/>
            <a:chExt cx="7257566" cy="89285"/>
          </a:xfrm>
        </p:grpSpPr>
        <p:sp>
          <p:nvSpPr>
            <p:cNvPr id="13" name="Прямоугольник 12">
              <a:extLst>
                <a:ext uri="{FF2B5EF4-FFF2-40B4-BE49-F238E27FC236}">
                  <a16:creationId xmlns:a16="http://schemas.microsoft.com/office/drawing/2014/main" xmlns="" id="{046A3631-639E-466D-8A77-3657DE9080D8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Прямоугольник 13">
              <a:extLst>
                <a:ext uri="{FF2B5EF4-FFF2-40B4-BE49-F238E27FC236}">
                  <a16:creationId xmlns:a16="http://schemas.microsoft.com/office/drawing/2014/main" xmlns="" id="{E49B628D-02C5-4A3B-B622-8A9166518EC3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6" name="Прямоугольник 15">
            <a:extLst>
              <a:ext uri="{FF2B5EF4-FFF2-40B4-BE49-F238E27FC236}">
                <a16:creationId xmlns="" xmlns:a16="http://schemas.microsoft.com/office/drawing/2014/main" id="{C0DE5C46-AF1E-4EA7-BAA4-B652710B4E19}"/>
              </a:ext>
            </a:extLst>
          </p:cNvPr>
          <p:cNvSpPr/>
          <p:nvPr/>
        </p:nvSpPr>
        <p:spPr>
          <a:xfrm>
            <a:off x="544388" y="2168684"/>
            <a:ext cx="8007429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300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П</a:t>
            </a:r>
            <a:r>
              <a:rPr lang="ru-RU" sz="1300" dirty="0" smtClean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родолжено </a:t>
            </a:r>
            <a:r>
              <a:rPr lang="ru-RU" sz="1300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взаимодействие с рядом международных организаций: </a:t>
            </a:r>
            <a:r>
              <a:rPr lang="ru-RU" sz="1300" dirty="0" smtClean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секретариатом </a:t>
            </a:r>
            <a:r>
              <a:rPr lang="ru-RU" sz="1300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международной организации северных регионов «Северный Форум», </a:t>
            </a:r>
            <a:r>
              <a:rPr lang="ru-RU" sz="1300" dirty="0" smtClean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Глобальным </a:t>
            </a:r>
            <a:r>
              <a:rPr lang="ru-RU" sz="1300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партнерством Группы Всемирного банка по сокращению объемов сжигания попутного нефтяного газа, </a:t>
            </a:r>
            <a:r>
              <a:rPr lang="ru-RU" sz="1300" dirty="0" smtClean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Организацией </a:t>
            </a:r>
            <a:r>
              <a:rPr lang="ru-RU" sz="1300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Объединенных Наций, </a:t>
            </a:r>
            <a:r>
              <a:rPr lang="ru-RU" sz="1300" dirty="0" smtClean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ЮНЕСКО</a:t>
            </a:r>
            <a:r>
              <a:rPr lang="ru-RU" sz="1300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, </a:t>
            </a:r>
            <a:r>
              <a:rPr lang="ru-RU" sz="1300" dirty="0" smtClean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Консультативным </a:t>
            </a:r>
            <a:r>
              <a:rPr lang="ru-RU" sz="1300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комитетом финно-угорских народов, </a:t>
            </a:r>
            <a:r>
              <a:rPr lang="ru-RU" sz="1300" dirty="0" smtClean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Международным </a:t>
            </a:r>
            <a:r>
              <a:rPr lang="ru-RU" sz="1300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союзом биатлонистов IBU, </a:t>
            </a:r>
            <a:r>
              <a:rPr lang="ru-RU" sz="1300" dirty="0" smtClean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Всемирной </a:t>
            </a:r>
            <a:r>
              <a:rPr lang="ru-RU" sz="1300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шахматной федерацией FIDE, </a:t>
            </a:r>
            <a:r>
              <a:rPr lang="ru-RU" sz="1300" dirty="0" smtClean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Ассоциацией </a:t>
            </a:r>
            <a:r>
              <a:rPr lang="ru-RU" sz="1300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«Оленеводы Мира». </a:t>
            </a:r>
            <a:endParaRPr lang="ru-RU" sz="1300" dirty="0" smtClean="0">
              <a:solidFill>
                <a:schemeClr val="tx2">
                  <a:lumMod val="50000"/>
                </a:schemeClr>
              </a:solidFill>
              <a:latin typeface="Franklin Gothic Medium" pitchFamily="34" charset="0"/>
            </a:endParaRPr>
          </a:p>
          <a:p>
            <a:endParaRPr lang="ru-RU" sz="1300" dirty="0" smtClean="0">
              <a:solidFill>
                <a:schemeClr val="tx2">
                  <a:lumMod val="50000"/>
                </a:schemeClr>
              </a:solidFill>
              <a:latin typeface="Franklin Gothic Medium" pitchFamily="34" charset="0"/>
            </a:endParaRPr>
          </a:p>
          <a:p>
            <a:r>
              <a:rPr lang="ru-RU" sz="1300" dirty="0" smtClean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Организовано </a:t>
            </a:r>
            <a:r>
              <a:rPr lang="ru-RU" sz="1300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и принято участие в 8 мероприятиях по линии сотрудничества с Комиссией Российской Федерации по делам ЮНЕСКО, ООН и Международной организацией северных регионов «Северный Форум</a:t>
            </a:r>
            <a:r>
              <a:rPr lang="ru-RU" sz="1300" dirty="0" smtClean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».</a:t>
            </a:r>
            <a:endParaRPr lang="ru-RU" sz="1300" dirty="0">
              <a:solidFill>
                <a:schemeClr val="tx2">
                  <a:lumMod val="50000"/>
                </a:schemeClr>
              </a:solidFill>
              <a:latin typeface="Franklin Gothic Medium" pitchFamily="34" charset="0"/>
            </a:endParaRPr>
          </a:p>
          <a:p>
            <a:endParaRPr lang="ru-RU" sz="1300" dirty="0">
              <a:solidFill>
                <a:schemeClr val="tx2">
                  <a:lumMod val="50000"/>
                </a:schemeClr>
              </a:solidFill>
              <a:latin typeface="Franklin Gothic Medium" pitchFamily="34" charset="0"/>
            </a:endParaRPr>
          </a:p>
          <a:p>
            <a:r>
              <a:rPr lang="ru-RU" sz="1300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В целях поддержки предприятий малого и среднего бизнеса в декабре состоятся XXIII окружная выставка-форум «Товары Земли Югорской», конкурс «Лучший товар Югры».</a:t>
            </a:r>
          </a:p>
          <a:p>
            <a:endParaRPr lang="ru-RU" sz="1300" dirty="0">
              <a:solidFill>
                <a:schemeClr val="tx2">
                  <a:lumMod val="50000"/>
                </a:schemeClr>
              </a:solidFill>
              <a:latin typeface="Franklin Gothic Medium" pitchFamily="34" charset="0"/>
            </a:endParaRPr>
          </a:p>
          <a:p>
            <a:r>
              <a:rPr lang="ru-RU" sz="1300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Региональный опыт в решении, урегулировании и профилактике конфликтных ситуаций между представителями коренных народов автономного округа и компаниями-недропользователями, в работе по повышению уровня жизни коренных народов Севера, сохранению их культурного наследия представлен в ходе 17-й сессии Постоянного форума ООН по вопросам коренных народов в г. Нью-Йорке (США). </a:t>
            </a:r>
            <a:endParaRPr lang="ru-RU" sz="1300" dirty="0" smtClean="0">
              <a:solidFill>
                <a:schemeClr val="tx2">
                  <a:lumMod val="50000"/>
                </a:schemeClr>
              </a:solidFill>
              <a:latin typeface="Franklin Gothic Medium" pitchFamily="34" charset="0"/>
            </a:endParaRPr>
          </a:p>
          <a:p>
            <a:r>
              <a:rPr lang="ru-RU" sz="1300" dirty="0" smtClean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Представители </a:t>
            </a:r>
            <a:r>
              <a:rPr lang="ru-RU" sz="1300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коренных малочисленных народов </a:t>
            </a:r>
            <a:r>
              <a:rPr lang="ru-RU" sz="1300" dirty="0" smtClean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Севера </a:t>
            </a:r>
            <a:r>
              <a:rPr lang="ru-RU" sz="1300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приняли участие в  международной ассамблее «Арктический круг» в г. Рейкьявик (Исландия), заседании Консультативного комитета финно-угорских народов, который состоялся в рамках Международной конференции финно-угорских народов в г. Тарту (Эстония). 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321628" y="2132168"/>
            <a:ext cx="375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◌ 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310806" y="4092256"/>
            <a:ext cx="375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◌ </a:t>
            </a: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313863" y="4511464"/>
            <a:ext cx="375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◌ </a:t>
            </a:r>
            <a:endParaRPr lang="ru-RU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310806" y="3311012"/>
            <a:ext cx="375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◌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77970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Скругленный прямоугольник 45"/>
          <p:cNvSpPr/>
          <p:nvPr/>
        </p:nvSpPr>
        <p:spPr>
          <a:xfrm>
            <a:off x="6806603" y="5049942"/>
            <a:ext cx="1613001" cy="1205511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558309" y="5049943"/>
            <a:ext cx="3501009" cy="1205511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9340" y="326412"/>
            <a:ext cx="76535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Мероприятия</a:t>
            </a:r>
            <a:endParaRPr lang="ru-RU" sz="2800" b="1" dirty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8526483" y="6309320"/>
            <a:ext cx="459950" cy="36004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13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44388" y="1306956"/>
            <a:ext cx="7302905" cy="858123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1167628" y="1437259"/>
            <a:ext cx="667966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</a:rPr>
              <a:t>Обеспечение открытости исполнительных органов государственной власти Ханты-Мансийского автономного округа – Югры</a:t>
            </a:r>
          </a:p>
        </p:txBody>
      </p:sp>
      <p:sp>
        <p:nvSpPr>
          <p:cNvPr id="21" name="Овал 20"/>
          <p:cNvSpPr/>
          <p:nvPr/>
        </p:nvSpPr>
        <p:spPr>
          <a:xfrm>
            <a:off x="370945" y="1278787"/>
            <a:ext cx="681486" cy="681486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906" y="1389748"/>
            <a:ext cx="459564" cy="459564"/>
          </a:xfrm>
          <a:prstGeom prst="rect">
            <a:avLst/>
          </a:prstGeom>
        </p:spPr>
      </p:pic>
      <p:sp>
        <p:nvSpPr>
          <p:cNvPr id="28" name="Скругленный прямоугольник 27"/>
          <p:cNvSpPr/>
          <p:nvPr/>
        </p:nvSpPr>
        <p:spPr>
          <a:xfrm>
            <a:off x="563628" y="3658366"/>
            <a:ext cx="2338964" cy="1205511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563582" y="3988319"/>
            <a:ext cx="23390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 </a:t>
            </a:r>
            <a:r>
              <a:rPr lang="ru-RU" sz="1200" dirty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журналистов и представителей </a:t>
            </a:r>
            <a:r>
              <a:rPr lang="ru-RU" sz="1200" dirty="0" smtClean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пресс-служб стали</a:t>
            </a:r>
            <a:endParaRPr lang="ru-RU" sz="1200" dirty="0">
              <a:solidFill>
                <a:schemeClr val="accent5">
                  <a:lumMod val="50000"/>
                </a:schemeClr>
              </a:solidFill>
              <a:latin typeface="Franklin Gothic Medium" pitchFamily="34" charset="0"/>
            </a:endParaRPr>
          </a:p>
          <a:p>
            <a:pPr algn="ctr"/>
            <a:r>
              <a:rPr lang="ru-RU" sz="1200" dirty="0" smtClean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участниками </a:t>
            </a:r>
            <a:r>
              <a:rPr lang="ru-RU" sz="1200" dirty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образовательных мероприятий для </a:t>
            </a:r>
            <a:r>
              <a:rPr lang="ru-RU" sz="1200" dirty="0" smtClean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СМИ</a:t>
            </a:r>
            <a:endParaRPr lang="ru-RU" sz="1200" dirty="0">
              <a:solidFill>
                <a:schemeClr val="accent5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708564" y="3622329"/>
            <a:ext cx="20049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rgbClr val="00B050"/>
                </a:solidFill>
                <a:latin typeface="Franklin Gothic Medium" pitchFamily="34" charset="0"/>
              </a:rPr>
              <a:t>600</a:t>
            </a:r>
            <a:endParaRPr lang="ru-RU" sz="2400" dirty="0">
              <a:solidFill>
                <a:srgbClr val="00B050"/>
              </a:solidFill>
              <a:latin typeface="Franklin Gothic Medium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58311" y="5170399"/>
            <a:ext cx="350100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err="1">
                <a:solidFill>
                  <a:srgbClr val="203864"/>
                </a:solidFill>
                <a:latin typeface="Franklin Gothic Medium" pitchFamily="34" charset="0"/>
              </a:rPr>
              <a:t>Грантовую</a:t>
            </a:r>
            <a:r>
              <a:rPr lang="ru-RU" sz="1200" dirty="0">
                <a:solidFill>
                  <a:srgbClr val="203864"/>
                </a:solidFill>
                <a:latin typeface="Franklin Gothic Medium" pitchFamily="34" charset="0"/>
              </a:rPr>
              <a:t> поддержку в 2018 году по итогам двух конкурсов получили 17 СМИ на реализацию 25 социально значимых проектов на общую сумму </a:t>
            </a:r>
            <a:endParaRPr lang="ru-RU" sz="1200" dirty="0" smtClean="0">
              <a:solidFill>
                <a:srgbClr val="203864"/>
              </a:solidFill>
              <a:latin typeface="Franklin Gothic Medium" pitchFamily="34" charset="0"/>
            </a:endParaRPr>
          </a:p>
          <a:p>
            <a:pPr algn="ctr"/>
            <a:r>
              <a:rPr lang="ru-RU" sz="2400" dirty="0" smtClean="0">
                <a:solidFill>
                  <a:srgbClr val="00B050"/>
                </a:solidFill>
                <a:latin typeface="Franklin Gothic Medium" pitchFamily="34" charset="0"/>
              </a:rPr>
              <a:t>13 </a:t>
            </a:r>
            <a:r>
              <a:rPr lang="ru-RU" sz="2400" dirty="0">
                <a:solidFill>
                  <a:srgbClr val="00B050"/>
                </a:solidFill>
                <a:latin typeface="Franklin Gothic Medium" pitchFamily="34" charset="0"/>
              </a:rPr>
              <a:t>172 </a:t>
            </a:r>
            <a:r>
              <a:rPr lang="ru-RU" sz="2400" dirty="0" smtClean="0">
                <a:solidFill>
                  <a:srgbClr val="00B050"/>
                </a:solidFill>
                <a:latin typeface="Franklin Gothic Medium" pitchFamily="34" charset="0"/>
              </a:rPr>
              <a:t>463 рубля</a:t>
            </a:r>
            <a:endParaRPr lang="ru-RU" sz="2400" dirty="0">
              <a:solidFill>
                <a:srgbClr val="00B050"/>
              </a:solidFill>
              <a:latin typeface="Franklin Gothic Medium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6846121" y="5404648"/>
            <a:ext cx="156641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пресс-туров организовано для </a:t>
            </a:r>
            <a:r>
              <a:rPr lang="ru-RU" sz="1200" dirty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федеральных и региональных СМИ</a:t>
            </a:r>
          </a:p>
        </p:txBody>
      </p:sp>
      <p:sp>
        <p:nvSpPr>
          <p:cNvPr id="43" name="Прямоугольник 42"/>
          <p:cNvSpPr/>
          <p:nvPr/>
        </p:nvSpPr>
        <p:spPr>
          <a:xfrm>
            <a:off x="7337739" y="5041965"/>
            <a:ext cx="55072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srgbClr val="00B050"/>
                </a:solidFill>
                <a:latin typeface="Franklin Gothic Medium" pitchFamily="34" charset="0"/>
              </a:rPr>
              <a:t>12</a:t>
            </a:r>
            <a:endParaRPr lang="ru-RU" sz="2400" dirty="0">
              <a:solidFill>
                <a:srgbClr val="00B050"/>
              </a:solidFill>
              <a:latin typeface="Franklin Gothic Medium" pitchFamily="34" charset="0"/>
            </a:endParaRPr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604435" y="2357285"/>
            <a:ext cx="7815170" cy="1116295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4174177" y="5049944"/>
            <a:ext cx="2517567" cy="1205510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4432758" y="5040837"/>
            <a:ext cx="21007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rgbClr val="00B050"/>
                </a:solidFill>
                <a:latin typeface="Franklin Gothic Medium" pitchFamily="34" charset="0"/>
              </a:rPr>
              <a:t>5</a:t>
            </a:r>
            <a:r>
              <a:rPr lang="en-US" sz="2400" dirty="0" smtClean="0">
                <a:solidFill>
                  <a:srgbClr val="00B050"/>
                </a:solidFill>
                <a:latin typeface="Franklin Gothic Medium" pitchFamily="34" charset="0"/>
              </a:rPr>
              <a:t>0</a:t>
            </a:r>
            <a:endParaRPr lang="ru-RU" sz="2400" dirty="0">
              <a:solidFill>
                <a:srgbClr val="00B050"/>
              </a:solidFill>
              <a:latin typeface="Franklin Gothic Medium" pitchFamily="34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4174177" y="5384841"/>
            <a:ext cx="251756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пресс-конференций с представителями исполнительных органов государственной власти </a:t>
            </a:r>
            <a:r>
              <a:rPr lang="ru-RU" sz="1200" dirty="0" smtClean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проведено</a:t>
            </a:r>
            <a:endParaRPr lang="ru-RU" sz="1200" dirty="0">
              <a:solidFill>
                <a:schemeClr val="accent5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658678" y="2414202"/>
            <a:ext cx="771614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Предоставлены субсидии организациям, издающим (выпускающим) средства массовой информации на языках коренных малочисленных народов на общую сумму </a:t>
            </a:r>
          </a:p>
        </p:txBody>
      </p:sp>
      <p:sp>
        <p:nvSpPr>
          <p:cNvPr id="44" name="Прямоугольник 43"/>
          <p:cNvSpPr/>
          <p:nvPr/>
        </p:nvSpPr>
        <p:spPr>
          <a:xfrm>
            <a:off x="945397" y="2949266"/>
            <a:ext cx="709620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00B050"/>
                </a:solidFill>
                <a:latin typeface="Franklin Gothic Medium" pitchFamily="34" charset="0"/>
              </a:rPr>
              <a:t>1 999 200 рублей</a:t>
            </a:r>
          </a:p>
        </p:txBody>
      </p:sp>
      <p:grpSp>
        <p:nvGrpSpPr>
          <p:cNvPr id="33" name="Группа 32">
            <a:extLst>
              <a:ext uri="{FF2B5EF4-FFF2-40B4-BE49-F238E27FC236}">
                <a16:creationId xmlns="" xmlns:a16="http://schemas.microsoft.com/office/drawing/2014/main" id="{ECF62C37-E2BB-4DBB-8005-DED4B6C3F29B}"/>
              </a:ext>
            </a:extLst>
          </p:cNvPr>
          <p:cNvGrpSpPr/>
          <p:nvPr/>
        </p:nvGrpSpPr>
        <p:grpSpPr>
          <a:xfrm>
            <a:off x="0" y="931236"/>
            <a:ext cx="9144000" cy="95980"/>
            <a:chOff x="947651" y="2754884"/>
            <a:chExt cx="7257566" cy="89285"/>
          </a:xfrm>
        </p:grpSpPr>
        <p:sp>
          <p:nvSpPr>
            <p:cNvPr id="35" name="Прямоугольник 34">
              <a:extLst>
                <a:ext uri="{FF2B5EF4-FFF2-40B4-BE49-F238E27FC236}">
                  <a16:creationId xmlns="" xmlns:a16="http://schemas.microsoft.com/office/drawing/2014/main" id="{046A3631-639E-466D-8A77-3657DE9080D8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" name="Прямоугольник 35">
              <a:extLst>
                <a:ext uri="{FF2B5EF4-FFF2-40B4-BE49-F238E27FC236}">
                  <a16:creationId xmlns="" xmlns:a16="http://schemas.microsoft.com/office/drawing/2014/main" id="{E49B628D-02C5-4A3B-B622-8A9166518EC3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5" name="Скругленный прямоугольник 44"/>
          <p:cNvSpPr/>
          <p:nvPr/>
        </p:nvSpPr>
        <p:spPr>
          <a:xfrm>
            <a:off x="3047529" y="3657599"/>
            <a:ext cx="5372076" cy="1204155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3047483" y="3811141"/>
            <a:ext cx="537212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rgbClr val="00B050"/>
                </a:solidFill>
                <a:latin typeface="Franklin Gothic Medium" pitchFamily="34" charset="0"/>
              </a:rPr>
              <a:t>1 195</a:t>
            </a:r>
            <a:endParaRPr lang="ru-RU" sz="1200" dirty="0">
              <a:solidFill>
                <a:srgbClr val="00B050"/>
              </a:solidFill>
              <a:latin typeface="Franklin Gothic Medium" pitchFamily="34" charset="0"/>
            </a:endParaRPr>
          </a:p>
          <a:p>
            <a:pPr algn="ctr"/>
            <a:r>
              <a:rPr lang="ru-RU" sz="1200" dirty="0" smtClean="0">
                <a:solidFill>
                  <a:srgbClr val="203864"/>
                </a:solidFill>
                <a:latin typeface="Franklin Gothic Medium" pitchFamily="34" charset="0"/>
              </a:rPr>
              <a:t>материалов </a:t>
            </a:r>
            <a:r>
              <a:rPr lang="ru-RU" sz="1200" dirty="0">
                <a:solidFill>
                  <a:srgbClr val="203864"/>
                </a:solidFill>
                <a:latin typeface="Franklin Gothic Medium" pitchFamily="34" charset="0"/>
              </a:rPr>
              <a:t>подготовлено </a:t>
            </a:r>
            <a:r>
              <a:rPr lang="ru-RU" sz="1200" dirty="0" smtClean="0">
                <a:solidFill>
                  <a:srgbClr val="203864"/>
                </a:solidFill>
                <a:latin typeface="Franklin Gothic Medium" pitchFamily="34" charset="0"/>
              </a:rPr>
              <a:t>для </a:t>
            </a:r>
            <a:r>
              <a:rPr lang="ru-RU" sz="1200" dirty="0">
                <a:solidFill>
                  <a:srgbClr val="203864"/>
                </a:solidFill>
                <a:latin typeface="Franklin Gothic Medium" pitchFamily="34" charset="0"/>
              </a:rPr>
              <a:t>единого официального сайта органов государственной власти </a:t>
            </a:r>
            <a:r>
              <a:rPr lang="ru-RU" sz="1200" dirty="0" smtClean="0">
                <a:solidFill>
                  <a:srgbClr val="203864"/>
                </a:solidFill>
                <a:latin typeface="Franklin Gothic Medium" pitchFamily="34" charset="0"/>
              </a:rPr>
              <a:t>admhmao.ru</a:t>
            </a:r>
          </a:p>
        </p:txBody>
      </p:sp>
    </p:spTree>
    <p:extLst>
      <p:ext uri="{BB962C8B-B14F-4D97-AF65-F5344CB8AC3E}">
        <p14:creationId xmlns:p14="http://schemas.microsoft.com/office/powerpoint/2010/main" val="4275532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1866</TotalTime>
  <Words>1837</Words>
  <Application>Microsoft Office PowerPoint</Application>
  <PresentationFormat>Экран (4:3)</PresentationFormat>
  <Paragraphs>285</Paragraphs>
  <Slides>14</Slides>
  <Notes>11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Office Theme</vt:lpstr>
      <vt:lpstr>Отчет  о результатах деятельности  Департамента общественных и внешних связей   Ханты-Мансийского автономного округа - Югры  за 2018 год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Башкеева Анна Алексеевна</cp:lastModifiedBy>
  <cp:revision>277</cp:revision>
  <cp:lastPrinted>2018-11-09T09:29:17Z</cp:lastPrinted>
  <dcterms:created xsi:type="dcterms:W3CDTF">2018-09-04T12:10:47Z</dcterms:created>
  <dcterms:modified xsi:type="dcterms:W3CDTF">2018-12-19T04:27:38Z</dcterms:modified>
</cp:coreProperties>
</file>