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7" r:id="rId1"/>
    <p:sldMasterId id="2147483824" r:id="rId2"/>
  </p:sldMasterIdLst>
  <p:notesMasterIdLst>
    <p:notesMasterId r:id="rId32"/>
  </p:notesMasterIdLst>
  <p:sldIdLst>
    <p:sldId id="258" r:id="rId3"/>
    <p:sldId id="259" r:id="rId4"/>
    <p:sldId id="260" r:id="rId5"/>
    <p:sldId id="262" r:id="rId6"/>
    <p:sldId id="264" r:id="rId7"/>
    <p:sldId id="266" r:id="rId8"/>
    <p:sldId id="363" r:id="rId9"/>
    <p:sldId id="365" r:id="rId10"/>
    <p:sldId id="366" r:id="rId11"/>
    <p:sldId id="373" r:id="rId12"/>
    <p:sldId id="355" r:id="rId13"/>
    <p:sldId id="356" r:id="rId14"/>
    <p:sldId id="357" r:id="rId15"/>
    <p:sldId id="358" r:id="rId16"/>
    <p:sldId id="352" r:id="rId17"/>
    <p:sldId id="275" r:id="rId18"/>
    <p:sldId id="276" r:id="rId19"/>
    <p:sldId id="277" r:id="rId20"/>
    <p:sldId id="278" r:id="rId21"/>
    <p:sldId id="279" r:id="rId22"/>
    <p:sldId id="280" r:id="rId23"/>
    <p:sldId id="284" r:id="rId24"/>
    <p:sldId id="285" r:id="rId25"/>
    <p:sldId id="286" r:id="rId26"/>
    <p:sldId id="367" r:id="rId27"/>
    <p:sldId id="339" r:id="rId28"/>
    <p:sldId id="340" r:id="rId29"/>
    <p:sldId id="368" r:id="rId30"/>
    <p:sldId id="294" r:id="rId3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Биотехнологии" id="{928FBF4C-B813-4E64-804F-216DBBD00A81}">
          <p14:sldIdLst>
            <p14:sldId id="258"/>
            <p14:sldId id="259"/>
            <p14:sldId id="260"/>
            <p14:sldId id="262"/>
            <p14:sldId id="264"/>
            <p14:sldId id="266"/>
          </p14:sldIdLst>
        </p14:section>
        <p14:section name="эко сревис" id="{38D70A0A-B450-42B0-9023-8AB395C0F125}">
          <p14:sldIdLst>
            <p14:sldId id="363"/>
            <p14:sldId id="365"/>
            <p14:sldId id="366"/>
          </p14:sldIdLst>
        </p14:section>
        <p14:section name="реабилит" id="{D3B210F1-9477-4EA5-9B2E-7DBCEC55FF5C}">
          <p14:sldIdLst>
            <p14:sldId id="373"/>
            <p14:sldId id="355"/>
            <p14:sldId id="356"/>
            <p14:sldId id="357"/>
            <p14:sldId id="358"/>
            <p14:sldId id="352"/>
          </p14:sldIdLst>
        </p14:section>
        <p14:section name="Регион к" id="{69980EF2-A4F6-4613-A227-9F650B971F6D}">
          <p14:sldIdLst>
            <p14:sldId id="275"/>
            <p14:sldId id="276"/>
            <p14:sldId id="277"/>
            <p14:sldId id="278"/>
            <p14:sldId id="279"/>
            <p14:sldId id="280"/>
            <p14:sldId id="284"/>
            <p14:sldId id="285"/>
            <p14:sldId id="286"/>
          </p14:sldIdLst>
        </p14:section>
        <p14:section name="алекс" id="{42F73B6B-223F-48DE-BC68-A66A382EF514}">
          <p14:sldIdLst>
            <p14:sldId id="367"/>
            <p14:sldId id="339"/>
            <p14:sldId id="340"/>
          </p14:sldIdLst>
        </p14:section>
        <p14:section name="интехно" id="{633C9B60-B700-4245-A8A3-FE5328F98C67}">
          <p14:sldIdLst>
            <p14:sldId id="368"/>
            <p14:sldId id="294"/>
          </p14:sldIdLst>
        </p14:section>
        <p14:section name="скилаб" id="{4E14CBC6-4793-4080-9FDF-14EBC6474B4B}">
          <p14:sldIdLst/>
        </p14:section>
        <p14:section name="атмосфера" id="{212F9C48-520D-42F1-A117-2E8A342EA66F}">
          <p14:sldIdLst/>
        </p14:section>
        <p14:section name="чистота" id="{108B2E40-A1B9-4775-9868-F031B5EB0892}">
          <p14:sldIdLst/>
        </p14:section>
        <p14:section name="экотоп" id="{CE5F70EF-88CF-494C-90BC-5278D61C5185}">
          <p14:sldIdLst/>
        </p14:section>
        <p14:section name="виршке" id="{ABB0DABB-53C6-4604-B156-C348E5816B9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2" d="100"/>
          <a:sy n="92" d="100"/>
        </p:scale>
        <p:origin x="76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notesMaster" Target="notesMasters/notesMaster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A5523F-8CCF-4450-BCD7-DAE72685FC00}" type="datetimeFigureOut">
              <a:rPr lang="ru-RU" smtClean="0"/>
              <a:t>08.07.18</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61AE0F-F489-4287-BD8E-CB049F52034F}" type="slidenum">
              <a:rPr lang="ru-RU" smtClean="0"/>
              <a:t>‹#›</a:t>
            </a:fld>
            <a:endParaRPr lang="ru-RU"/>
          </a:p>
        </p:txBody>
      </p:sp>
    </p:spTree>
    <p:extLst>
      <p:ext uri="{BB962C8B-B14F-4D97-AF65-F5344CB8AC3E}">
        <p14:creationId xmlns:p14="http://schemas.microsoft.com/office/powerpoint/2010/main" val="20414687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Образ слайда 1"/>
          <p:cNvSpPr>
            <a:spLocks noGrp="1" noRot="1" noChangeAspect="1" noTextEdit="1"/>
          </p:cNvSpPr>
          <p:nvPr>
            <p:ph type="sldImg"/>
          </p:nvPr>
        </p:nvSpPr>
        <p:spPr>
          <a:ln/>
        </p:spPr>
      </p:sp>
      <p:sp>
        <p:nvSpPr>
          <p:cNvPr id="23555"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CBE6829-FC0C-4660-B511-DF672C6F9D89}" type="slidenum">
              <a:rPr lang="ru-RU" altLang="ru-RU"/>
              <a:pPr eaLnBrk="1" hangingPunct="1"/>
              <a:t>16</a:t>
            </a:fld>
            <a:endParaRPr lang="ru-RU" altLang="ru-RU"/>
          </a:p>
        </p:txBody>
      </p:sp>
    </p:spTree>
    <p:extLst>
      <p:ext uri="{BB962C8B-B14F-4D97-AF65-F5344CB8AC3E}">
        <p14:creationId xmlns:p14="http://schemas.microsoft.com/office/powerpoint/2010/main" val="212060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Образ слайда 1"/>
          <p:cNvSpPr>
            <a:spLocks noGrp="1" noRot="1" noChangeAspect="1" noTextEdit="1"/>
          </p:cNvSpPr>
          <p:nvPr>
            <p:ph type="sldImg"/>
          </p:nvPr>
        </p:nvSpPr>
        <p:spPr>
          <a:ln/>
        </p:spPr>
      </p:sp>
      <p:sp>
        <p:nvSpPr>
          <p:cNvPr id="26627"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ltLang="ru-RU">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5"/>
          </p:nvPr>
        </p:nvSpPr>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8FAA185-4538-4107-B6A5-28956FD9DF52}" type="slidenum">
              <a:rPr lang="ru-RU" altLang="ru-RU"/>
              <a:pPr eaLnBrk="1" hangingPunct="1"/>
              <a:t>24</a:t>
            </a:fld>
            <a:endParaRPr lang="ru-RU" altLang="ru-RU"/>
          </a:p>
        </p:txBody>
      </p:sp>
    </p:spTree>
    <p:extLst>
      <p:ext uri="{BB962C8B-B14F-4D97-AF65-F5344CB8AC3E}">
        <p14:creationId xmlns:p14="http://schemas.microsoft.com/office/powerpoint/2010/main" val="2930023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ru-RU" altLang="ru-RU"/>
          </a:p>
        </p:txBody>
      </p:sp>
      <p:sp>
        <p:nvSpPr>
          <p:cNvPr id="410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54088">
              <a:defRPr>
                <a:solidFill>
                  <a:schemeClr val="tx1"/>
                </a:solidFill>
                <a:latin typeface="Calibri" panose="020F0502020204030204" pitchFamily="34" charset="0"/>
              </a:defRPr>
            </a:lvl1pPr>
            <a:lvl2pPr marL="742950" indent="-285750" defTabSz="954088">
              <a:defRPr>
                <a:solidFill>
                  <a:schemeClr val="tx1"/>
                </a:solidFill>
                <a:latin typeface="Calibri" panose="020F0502020204030204" pitchFamily="34" charset="0"/>
              </a:defRPr>
            </a:lvl2pPr>
            <a:lvl3pPr marL="1143000" indent="-228600" defTabSz="954088">
              <a:defRPr>
                <a:solidFill>
                  <a:schemeClr val="tx1"/>
                </a:solidFill>
                <a:latin typeface="Calibri" panose="020F0502020204030204" pitchFamily="34" charset="0"/>
              </a:defRPr>
            </a:lvl3pPr>
            <a:lvl4pPr marL="1600200" indent="-228600" defTabSz="954088">
              <a:defRPr>
                <a:solidFill>
                  <a:schemeClr val="tx1"/>
                </a:solidFill>
                <a:latin typeface="Calibri" panose="020F0502020204030204" pitchFamily="34" charset="0"/>
              </a:defRPr>
            </a:lvl4pPr>
            <a:lvl5pPr marL="2057400" indent="-228600" defTabSz="954088">
              <a:defRPr>
                <a:solidFill>
                  <a:schemeClr val="tx1"/>
                </a:solidFill>
                <a:latin typeface="Calibri" panose="020F0502020204030204" pitchFamily="34" charset="0"/>
              </a:defRPr>
            </a:lvl5pPr>
            <a:lvl6pPr marL="2514600" indent="-228600" defTabSz="954088" fontAlgn="base">
              <a:spcBef>
                <a:spcPct val="0"/>
              </a:spcBef>
              <a:spcAft>
                <a:spcPct val="0"/>
              </a:spcAft>
              <a:defRPr>
                <a:solidFill>
                  <a:schemeClr val="tx1"/>
                </a:solidFill>
                <a:latin typeface="Calibri" panose="020F0502020204030204" pitchFamily="34" charset="0"/>
              </a:defRPr>
            </a:lvl6pPr>
            <a:lvl7pPr marL="2971800" indent="-228600" defTabSz="954088" fontAlgn="base">
              <a:spcBef>
                <a:spcPct val="0"/>
              </a:spcBef>
              <a:spcAft>
                <a:spcPct val="0"/>
              </a:spcAft>
              <a:defRPr>
                <a:solidFill>
                  <a:schemeClr val="tx1"/>
                </a:solidFill>
                <a:latin typeface="Calibri" panose="020F0502020204030204" pitchFamily="34" charset="0"/>
              </a:defRPr>
            </a:lvl7pPr>
            <a:lvl8pPr marL="3429000" indent="-228600" defTabSz="954088" fontAlgn="base">
              <a:spcBef>
                <a:spcPct val="0"/>
              </a:spcBef>
              <a:spcAft>
                <a:spcPct val="0"/>
              </a:spcAft>
              <a:defRPr>
                <a:solidFill>
                  <a:schemeClr val="tx1"/>
                </a:solidFill>
                <a:latin typeface="Calibri" panose="020F0502020204030204" pitchFamily="34" charset="0"/>
              </a:defRPr>
            </a:lvl8pPr>
            <a:lvl9pPr marL="3886200" indent="-228600" defTabSz="954088"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A3E7E8C6-A311-46A8-9793-2FD7D3C834BA}" type="slidenum">
              <a:rPr lang="ru-RU" altLang="ru-RU">
                <a:cs typeface="Arial" panose="020B0604020202020204" pitchFamily="34" charset="0"/>
              </a:rPr>
              <a:pPr fontAlgn="base">
                <a:spcBef>
                  <a:spcPct val="0"/>
                </a:spcBef>
                <a:spcAft>
                  <a:spcPct val="0"/>
                </a:spcAft>
              </a:pPr>
              <a:t>26</a:t>
            </a:fld>
            <a:endParaRPr lang="ru-RU" altLang="ru-RU">
              <a:cs typeface="Arial" panose="020B0604020202020204" pitchFamily="34" charset="0"/>
            </a:endParaRPr>
          </a:p>
        </p:txBody>
      </p:sp>
    </p:spTree>
    <p:extLst>
      <p:ext uri="{BB962C8B-B14F-4D97-AF65-F5344CB8AC3E}">
        <p14:creationId xmlns:p14="http://schemas.microsoft.com/office/powerpoint/2010/main" val="538548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ru-RU" altLang="ru-RU"/>
          </a:p>
        </p:txBody>
      </p:sp>
      <p:sp>
        <p:nvSpPr>
          <p:cNvPr id="614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54088">
              <a:defRPr>
                <a:solidFill>
                  <a:schemeClr val="tx1"/>
                </a:solidFill>
                <a:latin typeface="Calibri" panose="020F0502020204030204" pitchFamily="34" charset="0"/>
              </a:defRPr>
            </a:lvl1pPr>
            <a:lvl2pPr marL="742950" indent="-285750" defTabSz="954088">
              <a:defRPr>
                <a:solidFill>
                  <a:schemeClr val="tx1"/>
                </a:solidFill>
                <a:latin typeface="Calibri" panose="020F0502020204030204" pitchFamily="34" charset="0"/>
              </a:defRPr>
            </a:lvl2pPr>
            <a:lvl3pPr marL="1143000" indent="-228600" defTabSz="954088">
              <a:defRPr>
                <a:solidFill>
                  <a:schemeClr val="tx1"/>
                </a:solidFill>
                <a:latin typeface="Calibri" panose="020F0502020204030204" pitchFamily="34" charset="0"/>
              </a:defRPr>
            </a:lvl3pPr>
            <a:lvl4pPr marL="1600200" indent="-228600" defTabSz="954088">
              <a:defRPr>
                <a:solidFill>
                  <a:schemeClr val="tx1"/>
                </a:solidFill>
                <a:latin typeface="Calibri" panose="020F0502020204030204" pitchFamily="34" charset="0"/>
              </a:defRPr>
            </a:lvl4pPr>
            <a:lvl5pPr marL="2057400" indent="-228600" defTabSz="954088">
              <a:defRPr>
                <a:solidFill>
                  <a:schemeClr val="tx1"/>
                </a:solidFill>
                <a:latin typeface="Calibri" panose="020F0502020204030204" pitchFamily="34" charset="0"/>
              </a:defRPr>
            </a:lvl5pPr>
            <a:lvl6pPr marL="2514600" indent="-228600" defTabSz="954088" fontAlgn="base">
              <a:spcBef>
                <a:spcPct val="0"/>
              </a:spcBef>
              <a:spcAft>
                <a:spcPct val="0"/>
              </a:spcAft>
              <a:defRPr>
                <a:solidFill>
                  <a:schemeClr val="tx1"/>
                </a:solidFill>
                <a:latin typeface="Calibri" panose="020F0502020204030204" pitchFamily="34" charset="0"/>
              </a:defRPr>
            </a:lvl6pPr>
            <a:lvl7pPr marL="2971800" indent="-228600" defTabSz="954088" fontAlgn="base">
              <a:spcBef>
                <a:spcPct val="0"/>
              </a:spcBef>
              <a:spcAft>
                <a:spcPct val="0"/>
              </a:spcAft>
              <a:defRPr>
                <a:solidFill>
                  <a:schemeClr val="tx1"/>
                </a:solidFill>
                <a:latin typeface="Calibri" panose="020F0502020204030204" pitchFamily="34" charset="0"/>
              </a:defRPr>
            </a:lvl7pPr>
            <a:lvl8pPr marL="3429000" indent="-228600" defTabSz="954088" fontAlgn="base">
              <a:spcBef>
                <a:spcPct val="0"/>
              </a:spcBef>
              <a:spcAft>
                <a:spcPct val="0"/>
              </a:spcAft>
              <a:defRPr>
                <a:solidFill>
                  <a:schemeClr val="tx1"/>
                </a:solidFill>
                <a:latin typeface="Calibri" panose="020F0502020204030204" pitchFamily="34" charset="0"/>
              </a:defRPr>
            </a:lvl8pPr>
            <a:lvl9pPr marL="3886200" indent="-228600" defTabSz="954088"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B06C17C-2ACC-4FB1-81C5-5F0A903BEC1C}" type="slidenum">
              <a:rPr lang="ru-RU" altLang="ru-RU">
                <a:cs typeface="Arial" panose="020B0604020202020204" pitchFamily="34" charset="0"/>
              </a:rPr>
              <a:pPr fontAlgn="base">
                <a:spcBef>
                  <a:spcPct val="0"/>
                </a:spcBef>
                <a:spcAft>
                  <a:spcPct val="0"/>
                </a:spcAft>
              </a:pPr>
              <a:t>27</a:t>
            </a:fld>
            <a:endParaRPr lang="ru-RU" altLang="ru-RU">
              <a:cs typeface="Arial" panose="020B0604020202020204" pitchFamily="34" charset="0"/>
            </a:endParaRPr>
          </a:p>
        </p:txBody>
      </p:sp>
    </p:spTree>
    <p:extLst>
      <p:ext uri="{BB962C8B-B14F-4D97-AF65-F5344CB8AC3E}">
        <p14:creationId xmlns:p14="http://schemas.microsoft.com/office/powerpoint/2010/main" val="1115560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ru-RU" altLang="ru-RU"/>
          </a:p>
        </p:txBody>
      </p:sp>
      <p:sp>
        <p:nvSpPr>
          <p:cNvPr id="410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54088">
              <a:defRPr>
                <a:solidFill>
                  <a:schemeClr val="tx1"/>
                </a:solidFill>
                <a:latin typeface="Calibri" panose="020F0502020204030204" pitchFamily="34" charset="0"/>
              </a:defRPr>
            </a:lvl1pPr>
            <a:lvl2pPr marL="742950" indent="-285750" defTabSz="954088">
              <a:defRPr>
                <a:solidFill>
                  <a:schemeClr val="tx1"/>
                </a:solidFill>
                <a:latin typeface="Calibri" panose="020F0502020204030204" pitchFamily="34" charset="0"/>
              </a:defRPr>
            </a:lvl2pPr>
            <a:lvl3pPr marL="1143000" indent="-228600" defTabSz="954088">
              <a:defRPr>
                <a:solidFill>
                  <a:schemeClr val="tx1"/>
                </a:solidFill>
                <a:latin typeface="Calibri" panose="020F0502020204030204" pitchFamily="34" charset="0"/>
              </a:defRPr>
            </a:lvl3pPr>
            <a:lvl4pPr marL="1600200" indent="-228600" defTabSz="954088">
              <a:defRPr>
                <a:solidFill>
                  <a:schemeClr val="tx1"/>
                </a:solidFill>
                <a:latin typeface="Calibri" panose="020F0502020204030204" pitchFamily="34" charset="0"/>
              </a:defRPr>
            </a:lvl4pPr>
            <a:lvl5pPr marL="2057400" indent="-228600" defTabSz="954088">
              <a:defRPr>
                <a:solidFill>
                  <a:schemeClr val="tx1"/>
                </a:solidFill>
                <a:latin typeface="Calibri" panose="020F0502020204030204" pitchFamily="34" charset="0"/>
              </a:defRPr>
            </a:lvl5pPr>
            <a:lvl6pPr marL="2514600" indent="-228600" defTabSz="954088" fontAlgn="base">
              <a:spcBef>
                <a:spcPct val="0"/>
              </a:spcBef>
              <a:spcAft>
                <a:spcPct val="0"/>
              </a:spcAft>
              <a:defRPr>
                <a:solidFill>
                  <a:schemeClr val="tx1"/>
                </a:solidFill>
                <a:latin typeface="Calibri" panose="020F0502020204030204" pitchFamily="34" charset="0"/>
              </a:defRPr>
            </a:lvl6pPr>
            <a:lvl7pPr marL="2971800" indent="-228600" defTabSz="954088" fontAlgn="base">
              <a:spcBef>
                <a:spcPct val="0"/>
              </a:spcBef>
              <a:spcAft>
                <a:spcPct val="0"/>
              </a:spcAft>
              <a:defRPr>
                <a:solidFill>
                  <a:schemeClr val="tx1"/>
                </a:solidFill>
                <a:latin typeface="Calibri" panose="020F0502020204030204" pitchFamily="34" charset="0"/>
              </a:defRPr>
            </a:lvl7pPr>
            <a:lvl8pPr marL="3429000" indent="-228600" defTabSz="954088" fontAlgn="base">
              <a:spcBef>
                <a:spcPct val="0"/>
              </a:spcBef>
              <a:spcAft>
                <a:spcPct val="0"/>
              </a:spcAft>
              <a:defRPr>
                <a:solidFill>
                  <a:schemeClr val="tx1"/>
                </a:solidFill>
                <a:latin typeface="Calibri" panose="020F0502020204030204" pitchFamily="34" charset="0"/>
              </a:defRPr>
            </a:lvl8pPr>
            <a:lvl9pPr marL="3886200" indent="-228600" defTabSz="954088" fontAlgn="base">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3102A9C-AB94-4D3F-BC60-F5251548C2E2}" type="slidenum">
              <a:rPr lang="ru-RU" altLang="ru-RU">
                <a:cs typeface="Arial" panose="020B0604020202020204" pitchFamily="34" charset="0"/>
              </a:rPr>
              <a:pPr fontAlgn="base">
                <a:spcBef>
                  <a:spcPct val="0"/>
                </a:spcBef>
                <a:spcAft>
                  <a:spcPct val="0"/>
                </a:spcAft>
              </a:pPr>
              <a:t>29</a:t>
            </a:fld>
            <a:endParaRPr lang="ru-RU" altLang="ru-RU">
              <a:cs typeface="Arial" panose="020B0604020202020204" pitchFamily="34" charset="0"/>
            </a:endParaRPr>
          </a:p>
        </p:txBody>
      </p:sp>
    </p:spTree>
    <p:extLst>
      <p:ext uri="{BB962C8B-B14F-4D97-AF65-F5344CB8AC3E}">
        <p14:creationId xmlns:p14="http://schemas.microsoft.com/office/powerpoint/2010/main" val="4237531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33073263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5542503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4301685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29692239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28280602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ru-RU"/>
              <a:t>Образец заголовка</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684703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9F3AB07-E00E-4BF9-92C2-5CB093190D88}" type="datetimeFigureOut">
              <a:rPr lang="ru-RU" smtClean="0"/>
              <a:t>08.07.18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7458116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45127" y="2507550"/>
            <a:ext cx="5156200"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7550"/>
            <a:ext cx="5181601"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a:spLocks noGrp="1"/>
          </p:cNvSpPr>
          <p:nvPr>
            <p:ph type="dt" sz="half" idx="10"/>
          </p:nvPr>
        </p:nvSpPr>
        <p:spPr/>
        <p:txBody>
          <a:bodyPr/>
          <a:lstStyle/>
          <a:p>
            <a:fld id="{89F3AB07-E00E-4BF9-92C2-5CB093190D88}" type="datetimeFigureOut">
              <a:rPr lang="ru-RU" smtClean="0"/>
              <a:t>08.07.18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30D8F44-81F2-42F7-A403-A76996975009}" type="slidenum">
              <a:rPr lang="ru-RU" smtClean="0"/>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extLst>
      <p:ext uri="{BB962C8B-B14F-4D97-AF65-F5344CB8AC3E}">
        <p14:creationId xmlns:p14="http://schemas.microsoft.com/office/powerpoint/2010/main" val="1332325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9F3AB07-E00E-4BF9-92C2-5CB093190D88}" type="datetimeFigureOut">
              <a:rPr lang="ru-RU" smtClean="0"/>
              <a:t>08.07.18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30D8F44-81F2-42F7-A403-A76996975009}" type="slidenum">
              <a:rPr lang="ru-RU" smtClean="0"/>
              <a:t>‹#›</a:t>
            </a:fld>
            <a:endParaRPr lang="ru-RU"/>
          </a:p>
        </p:txBody>
      </p:sp>
      <p:sp>
        <p:nvSpPr>
          <p:cNvPr id="6" name="Title 5"/>
          <p:cNvSpPr>
            <a:spLocks noGrp="1"/>
          </p:cNvSpPr>
          <p:nvPr>
            <p:ph type="title"/>
          </p:nvPr>
        </p:nvSpPr>
        <p:spPr/>
        <p:txBody>
          <a:bodyPr/>
          <a:lstStyle/>
          <a:p>
            <a:r>
              <a:rPr lang="ru-RU"/>
              <a:t>Образец заголовка</a:t>
            </a:r>
            <a:endParaRPr lang="en-US"/>
          </a:p>
        </p:txBody>
      </p:sp>
    </p:spTree>
    <p:extLst>
      <p:ext uri="{BB962C8B-B14F-4D97-AF65-F5344CB8AC3E}">
        <p14:creationId xmlns:p14="http://schemas.microsoft.com/office/powerpoint/2010/main" val="42334638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F3AB07-E00E-4BF9-92C2-5CB093190D88}" type="datetimeFigureOut">
              <a:rPr lang="ru-RU" smtClean="0"/>
              <a:t>08.07.18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7571052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ru-RU"/>
              <a:t>Образец заголовка</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9F3AB07-E00E-4BF9-92C2-5CB093190D88}" type="datetimeFigureOut">
              <a:rPr lang="ru-RU" smtClean="0"/>
              <a:t>08.07.18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3455370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42049443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ru-RU"/>
              <a:t>Образец заголовка</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9F3AB07-E00E-4BF9-92C2-5CB093190D88}" type="datetimeFigureOut">
              <a:rPr lang="ru-RU" smtClean="0"/>
              <a:t>08.07.18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763339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260197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36447390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OverObj">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2400" y="304801"/>
            <a:ext cx="10058400" cy="1431925"/>
          </a:xfrm>
        </p:spPr>
        <p:txBody>
          <a:bodyPr/>
          <a:lstStyle/>
          <a:p>
            <a:r>
              <a:rPr lang="ru-RU"/>
              <a:t>Образец заголовка</a:t>
            </a:r>
          </a:p>
        </p:txBody>
      </p:sp>
      <p:sp>
        <p:nvSpPr>
          <p:cNvPr id="3" name="Текст 2"/>
          <p:cNvSpPr>
            <a:spLocks noGrp="1"/>
          </p:cNvSpPr>
          <p:nvPr>
            <p:ph type="body" sz="half" idx="1"/>
          </p:nvPr>
        </p:nvSpPr>
        <p:spPr>
          <a:xfrm>
            <a:off x="1422400" y="1981200"/>
            <a:ext cx="100584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1422400" y="4114800"/>
            <a:ext cx="10058400" cy="19812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17"/>
          <p:cNvSpPr>
            <a:spLocks noGrp="1" noChangeArrowheads="1"/>
          </p:cNvSpPr>
          <p:nvPr>
            <p:ph type="dt" sz="half" idx="10"/>
          </p:nvPr>
        </p:nvSpPr>
        <p:spPr/>
        <p:txBody>
          <a:bodyPr/>
          <a:lstStyle>
            <a:lvl1pPr>
              <a:defRPr/>
            </a:lvl1pPr>
          </a:lstStyle>
          <a:p>
            <a:pPr>
              <a:defRPr/>
            </a:pPr>
            <a:endParaRPr lang="ru-RU"/>
          </a:p>
        </p:txBody>
      </p:sp>
      <p:sp>
        <p:nvSpPr>
          <p:cNvPr id="6" name="Rectangle 18"/>
          <p:cNvSpPr>
            <a:spLocks noGrp="1" noChangeArrowheads="1"/>
          </p:cNvSpPr>
          <p:nvPr>
            <p:ph type="ftr" sz="quarter" idx="11"/>
          </p:nvPr>
        </p:nvSpPr>
        <p:spPr/>
        <p:txBody>
          <a:bodyPr/>
          <a:lstStyle>
            <a:lvl1pPr>
              <a:defRPr/>
            </a:lvl1pPr>
          </a:lstStyle>
          <a:p>
            <a:pPr>
              <a:defRPr/>
            </a:pPr>
            <a:endParaRPr lang="ru-RU"/>
          </a:p>
        </p:txBody>
      </p:sp>
      <p:sp>
        <p:nvSpPr>
          <p:cNvPr id="7" name="Rectangle 19"/>
          <p:cNvSpPr>
            <a:spLocks noGrp="1" noChangeArrowheads="1"/>
          </p:cNvSpPr>
          <p:nvPr>
            <p:ph type="sldNum" sz="quarter" idx="12"/>
          </p:nvPr>
        </p:nvSpPr>
        <p:spPr/>
        <p:txBody>
          <a:bodyPr/>
          <a:lstStyle>
            <a:lvl1pPr>
              <a:defRPr/>
            </a:lvl1pPr>
          </a:lstStyle>
          <a:p>
            <a:fld id="{598A06E1-2BF5-4CFA-A38C-CD09A5766BE5}" type="slidenum">
              <a:rPr lang="ru-RU" altLang="ru-RU"/>
              <a:pPr/>
              <a:t>‹#›</a:t>
            </a:fld>
            <a:endParaRPr lang="ru-RU" altLang="ru-RU"/>
          </a:p>
        </p:txBody>
      </p:sp>
    </p:spTree>
    <p:extLst>
      <p:ext uri="{BB962C8B-B14F-4D97-AF65-F5344CB8AC3E}">
        <p14:creationId xmlns:p14="http://schemas.microsoft.com/office/powerpoint/2010/main" val="247666349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clipArtAndTx">
  <p:cSld name="Заголовок, клип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2400" y="304801"/>
            <a:ext cx="10058400" cy="1431925"/>
          </a:xfrm>
        </p:spPr>
        <p:txBody>
          <a:bodyPr/>
          <a:lstStyle/>
          <a:p>
            <a:r>
              <a:rPr lang="ru-RU"/>
              <a:t>Образец заголовка</a:t>
            </a:r>
          </a:p>
        </p:txBody>
      </p:sp>
      <p:sp>
        <p:nvSpPr>
          <p:cNvPr id="3" name="Клип 2"/>
          <p:cNvSpPr>
            <a:spLocks noGrp="1"/>
          </p:cNvSpPr>
          <p:nvPr>
            <p:ph type="clipArt" sz="half" idx="1"/>
          </p:nvPr>
        </p:nvSpPr>
        <p:spPr>
          <a:xfrm>
            <a:off x="1422400" y="1981200"/>
            <a:ext cx="4927600" cy="4114800"/>
          </a:xfrm>
        </p:spPr>
        <p:txBody>
          <a:bodyPr>
            <a:normAutofit/>
          </a:bodyPr>
          <a:lstStyle/>
          <a:p>
            <a:pPr lvl="0"/>
            <a:endParaRPr lang="ru-RU" noProof="0"/>
          </a:p>
        </p:txBody>
      </p:sp>
      <p:sp>
        <p:nvSpPr>
          <p:cNvPr id="4" name="Текст 3"/>
          <p:cNvSpPr>
            <a:spLocks noGrp="1"/>
          </p:cNvSpPr>
          <p:nvPr>
            <p:ph type="body" sz="half" idx="2"/>
          </p:nvPr>
        </p:nvSpPr>
        <p:spPr>
          <a:xfrm>
            <a:off x="6553200" y="1981200"/>
            <a:ext cx="4927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Rectangle 17"/>
          <p:cNvSpPr>
            <a:spLocks noGrp="1" noChangeArrowheads="1"/>
          </p:cNvSpPr>
          <p:nvPr>
            <p:ph type="dt" sz="half" idx="10"/>
          </p:nvPr>
        </p:nvSpPr>
        <p:spPr/>
        <p:txBody>
          <a:bodyPr/>
          <a:lstStyle>
            <a:lvl1pPr>
              <a:defRPr/>
            </a:lvl1pPr>
          </a:lstStyle>
          <a:p>
            <a:pPr>
              <a:defRPr/>
            </a:pPr>
            <a:endParaRPr lang="ru-RU"/>
          </a:p>
        </p:txBody>
      </p:sp>
      <p:sp>
        <p:nvSpPr>
          <p:cNvPr id="6" name="Rectangle 18"/>
          <p:cNvSpPr>
            <a:spLocks noGrp="1" noChangeArrowheads="1"/>
          </p:cNvSpPr>
          <p:nvPr>
            <p:ph type="ftr" sz="quarter" idx="11"/>
          </p:nvPr>
        </p:nvSpPr>
        <p:spPr/>
        <p:txBody>
          <a:bodyPr/>
          <a:lstStyle>
            <a:lvl1pPr>
              <a:defRPr/>
            </a:lvl1pPr>
          </a:lstStyle>
          <a:p>
            <a:pPr>
              <a:defRPr/>
            </a:pPr>
            <a:endParaRPr lang="ru-RU"/>
          </a:p>
        </p:txBody>
      </p:sp>
      <p:sp>
        <p:nvSpPr>
          <p:cNvPr id="7" name="Rectangle 19"/>
          <p:cNvSpPr>
            <a:spLocks noGrp="1" noChangeArrowheads="1"/>
          </p:cNvSpPr>
          <p:nvPr>
            <p:ph type="sldNum" sz="quarter" idx="12"/>
          </p:nvPr>
        </p:nvSpPr>
        <p:spPr/>
        <p:txBody>
          <a:bodyPr/>
          <a:lstStyle>
            <a:lvl1pPr>
              <a:defRPr/>
            </a:lvl1pPr>
          </a:lstStyle>
          <a:p>
            <a:fld id="{C7096972-0659-4372-9F32-5864C1FB5FFD}" type="slidenum">
              <a:rPr lang="ru-RU" altLang="ru-RU"/>
              <a:pPr/>
              <a:t>‹#›</a:t>
            </a:fld>
            <a:endParaRPr lang="ru-RU" altLang="ru-RU"/>
          </a:p>
        </p:txBody>
      </p:sp>
    </p:spTree>
    <p:extLst>
      <p:ext uri="{BB962C8B-B14F-4D97-AF65-F5344CB8AC3E}">
        <p14:creationId xmlns:p14="http://schemas.microsoft.com/office/powerpoint/2010/main" val="274164914"/>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ClipArt">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2400" y="304801"/>
            <a:ext cx="10058400" cy="1431925"/>
          </a:xfrm>
        </p:spPr>
        <p:txBody>
          <a:bodyPr/>
          <a:lstStyle/>
          <a:p>
            <a:r>
              <a:rPr lang="ru-RU"/>
              <a:t>Образец заголовка</a:t>
            </a:r>
          </a:p>
        </p:txBody>
      </p:sp>
      <p:sp>
        <p:nvSpPr>
          <p:cNvPr id="3" name="Текст 2"/>
          <p:cNvSpPr>
            <a:spLocks noGrp="1"/>
          </p:cNvSpPr>
          <p:nvPr>
            <p:ph type="body" sz="half" idx="1"/>
          </p:nvPr>
        </p:nvSpPr>
        <p:spPr>
          <a:xfrm>
            <a:off x="1422400" y="1981200"/>
            <a:ext cx="4927600" cy="41148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Клип 3"/>
          <p:cNvSpPr>
            <a:spLocks noGrp="1"/>
          </p:cNvSpPr>
          <p:nvPr>
            <p:ph type="clipArt" sz="half" idx="2"/>
          </p:nvPr>
        </p:nvSpPr>
        <p:spPr>
          <a:xfrm>
            <a:off x="6553200" y="1981200"/>
            <a:ext cx="4927600" cy="4114800"/>
          </a:xfrm>
        </p:spPr>
        <p:txBody>
          <a:bodyPr>
            <a:normAutofit/>
          </a:bodyPr>
          <a:lstStyle/>
          <a:p>
            <a:pPr lvl="0"/>
            <a:endParaRPr lang="ru-RU" noProof="0"/>
          </a:p>
        </p:txBody>
      </p:sp>
      <p:sp>
        <p:nvSpPr>
          <p:cNvPr id="5" name="Rectangle 17"/>
          <p:cNvSpPr>
            <a:spLocks noGrp="1" noChangeArrowheads="1"/>
          </p:cNvSpPr>
          <p:nvPr>
            <p:ph type="dt" sz="half" idx="10"/>
          </p:nvPr>
        </p:nvSpPr>
        <p:spPr/>
        <p:txBody>
          <a:bodyPr/>
          <a:lstStyle>
            <a:lvl1pPr>
              <a:defRPr/>
            </a:lvl1pPr>
          </a:lstStyle>
          <a:p>
            <a:pPr>
              <a:defRPr/>
            </a:pPr>
            <a:endParaRPr lang="ru-RU"/>
          </a:p>
        </p:txBody>
      </p:sp>
      <p:sp>
        <p:nvSpPr>
          <p:cNvPr id="6" name="Rectangle 18"/>
          <p:cNvSpPr>
            <a:spLocks noGrp="1" noChangeArrowheads="1"/>
          </p:cNvSpPr>
          <p:nvPr>
            <p:ph type="ftr" sz="quarter" idx="11"/>
          </p:nvPr>
        </p:nvSpPr>
        <p:spPr/>
        <p:txBody>
          <a:bodyPr/>
          <a:lstStyle>
            <a:lvl1pPr>
              <a:defRPr/>
            </a:lvl1pPr>
          </a:lstStyle>
          <a:p>
            <a:pPr>
              <a:defRPr/>
            </a:pPr>
            <a:endParaRPr lang="ru-RU"/>
          </a:p>
        </p:txBody>
      </p:sp>
      <p:sp>
        <p:nvSpPr>
          <p:cNvPr id="7" name="Rectangle 19"/>
          <p:cNvSpPr>
            <a:spLocks noGrp="1" noChangeArrowheads="1"/>
          </p:cNvSpPr>
          <p:nvPr>
            <p:ph type="sldNum" sz="quarter" idx="12"/>
          </p:nvPr>
        </p:nvSpPr>
        <p:spPr/>
        <p:txBody>
          <a:bodyPr/>
          <a:lstStyle>
            <a:lvl1pPr>
              <a:defRPr/>
            </a:lvl1pPr>
          </a:lstStyle>
          <a:p>
            <a:fld id="{EA2B2AA3-089F-43F5-9B73-8FD0B7AC2276}" type="slidenum">
              <a:rPr lang="ru-RU" altLang="ru-RU"/>
              <a:pPr/>
              <a:t>‹#›</a:t>
            </a:fld>
            <a:endParaRPr lang="ru-RU" altLang="ru-RU"/>
          </a:p>
        </p:txBody>
      </p:sp>
    </p:spTree>
    <p:extLst>
      <p:ext uri="{BB962C8B-B14F-4D97-AF65-F5344CB8AC3E}">
        <p14:creationId xmlns:p14="http://schemas.microsoft.com/office/powerpoint/2010/main" val="341722683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2400" y="304801"/>
            <a:ext cx="10058400" cy="1431925"/>
          </a:xfrm>
        </p:spPr>
        <p:txBody>
          <a:bodyPr/>
          <a:lstStyle/>
          <a:p>
            <a:r>
              <a:rPr lang="ru-RU"/>
              <a:t>Образец заголовка</a:t>
            </a:r>
          </a:p>
        </p:txBody>
      </p:sp>
      <p:sp>
        <p:nvSpPr>
          <p:cNvPr id="3" name="Таблица 2"/>
          <p:cNvSpPr>
            <a:spLocks noGrp="1"/>
          </p:cNvSpPr>
          <p:nvPr>
            <p:ph type="tbl" idx="1"/>
          </p:nvPr>
        </p:nvSpPr>
        <p:spPr>
          <a:xfrm>
            <a:off x="1422400" y="1981200"/>
            <a:ext cx="10058400" cy="4114800"/>
          </a:xfrm>
        </p:spPr>
        <p:txBody>
          <a:bodyPr>
            <a:normAutofit/>
          </a:bodyPr>
          <a:lstStyle/>
          <a:p>
            <a:pPr lvl="0"/>
            <a:endParaRPr lang="ru-RU" noProof="0"/>
          </a:p>
        </p:txBody>
      </p:sp>
      <p:sp>
        <p:nvSpPr>
          <p:cNvPr id="4" name="Rectangle 17"/>
          <p:cNvSpPr>
            <a:spLocks noGrp="1" noChangeArrowheads="1"/>
          </p:cNvSpPr>
          <p:nvPr>
            <p:ph type="dt" sz="half" idx="10"/>
          </p:nvPr>
        </p:nvSpPr>
        <p:spPr/>
        <p:txBody>
          <a:bodyPr/>
          <a:lstStyle>
            <a:lvl1pPr>
              <a:defRPr/>
            </a:lvl1pPr>
          </a:lstStyle>
          <a:p>
            <a:pPr>
              <a:defRPr/>
            </a:pPr>
            <a:endParaRPr lang="ru-RU"/>
          </a:p>
        </p:txBody>
      </p:sp>
      <p:sp>
        <p:nvSpPr>
          <p:cNvPr id="5" name="Rectangle 18"/>
          <p:cNvSpPr>
            <a:spLocks noGrp="1" noChangeArrowheads="1"/>
          </p:cNvSpPr>
          <p:nvPr>
            <p:ph type="ftr" sz="quarter" idx="11"/>
          </p:nvPr>
        </p:nvSpPr>
        <p:spPr/>
        <p:txBody>
          <a:bodyPr/>
          <a:lstStyle>
            <a:lvl1pPr>
              <a:defRPr/>
            </a:lvl1pPr>
          </a:lstStyle>
          <a:p>
            <a:pPr>
              <a:defRPr/>
            </a:pPr>
            <a:endParaRPr lang="ru-RU"/>
          </a:p>
        </p:txBody>
      </p:sp>
      <p:sp>
        <p:nvSpPr>
          <p:cNvPr id="6" name="Rectangle 19"/>
          <p:cNvSpPr>
            <a:spLocks noGrp="1" noChangeArrowheads="1"/>
          </p:cNvSpPr>
          <p:nvPr>
            <p:ph type="sldNum" sz="quarter" idx="12"/>
          </p:nvPr>
        </p:nvSpPr>
        <p:spPr/>
        <p:txBody>
          <a:bodyPr/>
          <a:lstStyle>
            <a:lvl1pPr>
              <a:defRPr/>
            </a:lvl1pPr>
          </a:lstStyle>
          <a:p>
            <a:fld id="{82FD731F-F015-4761-BCE1-0334AB006E82}" type="slidenum">
              <a:rPr lang="ru-RU" altLang="ru-RU"/>
              <a:pPr/>
              <a:t>‹#›</a:t>
            </a:fld>
            <a:endParaRPr lang="ru-RU" altLang="ru-RU"/>
          </a:p>
        </p:txBody>
      </p:sp>
    </p:spTree>
    <p:extLst>
      <p:ext uri="{BB962C8B-B14F-4D97-AF65-F5344CB8AC3E}">
        <p14:creationId xmlns:p14="http://schemas.microsoft.com/office/powerpoint/2010/main" val="236966052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ru-RU"/>
              <a:t>Образец заголовка</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89F3AB07-E00E-4BF9-92C2-5CB093190D88}" type="datetimeFigureOut">
              <a:rPr lang="ru-RU" smtClean="0"/>
              <a:t>08.07.18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784133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89F3AB07-E00E-4BF9-92C2-5CB093190D88}" type="datetimeFigureOut">
              <a:rPr lang="ru-RU" smtClean="0"/>
              <a:t>08.07.18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457982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45127" y="2507550"/>
            <a:ext cx="5156200"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172200" y="2507550"/>
            <a:ext cx="5181601" cy="3680525"/>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a:spLocks noGrp="1"/>
          </p:cNvSpPr>
          <p:nvPr>
            <p:ph type="dt" sz="half" idx="10"/>
          </p:nvPr>
        </p:nvSpPr>
        <p:spPr/>
        <p:txBody>
          <a:bodyPr/>
          <a:lstStyle/>
          <a:p>
            <a:fld id="{89F3AB07-E00E-4BF9-92C2-5CB093190D88}" type="datetimeFigureOut">
              <a:rPr lang="ru-RU" smtClean="0"/>
              <a:t>08.07.18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730D8F44-81F2-42F7-A403-A76996975009}" type="slidenum">
              <a:rPr lang="ru-RU" smtClean="0"/>
              <a:t>‹#›</a:t>
            </a:fld>
            <a:endParaRPr lang="ru-RU"/>
          </a:p>
        </p:txBody>
      </p:sp>
      <p:sp>
        <p:nvSpPr>
          <p:cNvPr id="10" name="Title 9"/>
          <p:cNvSpPr>
            <a:spLocks noGrp="1"/>
          </p:cNvSpPr>
          <p:nvPr>
            <p:ph type="title"/>
          </p:nvPr>
        </p:nvSpPr>
        <p:spPr/>
        <p:txBody>
          <a:bodyPr/>
          <a:lstStyle/>
          <a:p>
            <a:r>
              <a:rPr lang="ru-RU"/>
              <a:t>Образец заголовка</a:t>
            </a:r>
            <a:endParaRPr lang="en-US" dirty="0"/>
          </a:p>
        </p:txBody>
      </p:sp>
    </p:spTree>
    <p:extLst>
      <p:ext uri="{BB962C8B-B14F-4D97-AF65-F5344CB8AC3E}">
        <p14:creationId xmlns:p14="http://schemas.microsoft.com/office/powerpoint/2010/main" val="29867477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9F3AB07-E00E-4BF9-92C2-5CB093190D88}" type="datetimeFigureOut">
              <a:rPr lang="ru-RU" smtClean="0"/>
              <a:t>08.07.18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730D8F44-81F2-42F7-A403-A76996975009}" type="slidenum">
              <a:rPr lang="ru-RU" smtClean="0"/>
              <a:t>‹#›</a:t>
            </a:fld>
            <a:endParaRPr lang="ru-RU"/>
          </a:p>
        </p:txBody>
      </p:sp>
      <p:sp>
        <p:nvSpPr>
          <p:cNvPr id="6" name="Title 5"/>
          <p:cNvSpPr>
            <a:spLocks noGrp="1"/>
          </p:cNvSpPr>
          <p:nvPr>
            <p:ph type="title"/>
          </p:nvPr>
        </p:nvSpPr>
        <p:spPr/>
        <p:txBody>
          <a:bodyPr/>
          <a:lstStyle/>
          <a:p>
            <a:r>
              <a:rPr lang="ru-RU"/>
              <a:t>Образец заголовка</a:t>
            </a:r>
            <a:endParaRPr lang="en-US"/>
          </a:p>
        </p:txBody>
      </p:sp>
    </p:spTree>
    <p:extLst>
      <p:ext uri="{BB962C8B-B14F-4D97-AF65-F5344CB8AC3E}">
        <p14:creationId xmlns:p14="http://schemas.microsoft.com/office/powerpoint/2010/main" val="36798251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F3AB07-E00E-4BF9-92C2-5CB093190D88}" type="datetimeFigureOut">
              <a:rPr lang="ru-RU" smtClean="0"/>
              <a:t>08.07.18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3799933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ru-RU"/>
              <a:t>Образец заголовка</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9F3AB07-E00E-4BF9-92C2-5CB093190D88}" type="datetimeFigureOut">
              <a:rPr lang="ru-RU" smtClean="0"/>
              <a:t>08.07.18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3912913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ru-RU"/>
              <a:t>Образец заголовка</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89F3AB07-E00E-4BF9-92C2-5CB093190D88}" type="datetimeFigureOut">
              <a:rPr lang="ru-RU" smtClean="0"/>
              <a:t>08.07.18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730D8F44-81F2-42F7-A403-A76996975009}" type="slidenum">
              <a:rPr lang="ru-RU" smtClean="0"/>
              <a:t>‹#›</a:t>
            </a:fld>
            <a:endParaRPr lang="ru-RU"/>
          </a:p>
        </p:txBody>
      </p:sp>
    </p:spTree>
    <p:extLst>
      <p:ext uri="{BB962C8B-B14F-4D97-AF65-F5344CB8AC3E}">
        <p14:creationId xmlns:p14="http://schemas.microsoft.com/office/powerpoint/2010/main" val="16508135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slideLayout" Target="../slideLayouts/slideLayout25.xml"/><Relationship Id="rId15" Type="http://schemas.openxmlformats.org/officeDocument/2006/relationships/slideLayout" Target="../slideLayouts/slideLayout26.xml"/><Relationship Id="rId16"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9000">
              <a:srgbClr val="00B050">
                <a:lumMod val="14000"/>
                <a:lumOff val="86000"/>
              </a:srgbClr>
            </a:gs>
            <a:gs pos="0">
              <a:srgbClr val="00B050">
                <a:lumMod val="27000"/>
                <a:lumOff val="73000"/>
              </a:srgbClr>
            </a:gs>
            <a:gs pos="58000">
              <a:schemeClr val="accent1">
                <a:lumMod val="40000"/>
                <a:lumOff val="60000"/>
              </a:schemeClr>
            </a:gs>
            <a:gs pos="83000">
              <a:schemeClr val="accent1">
                <a:lumMod val="63000"/>
                <a:lumOff val="37000"/>
              </a:schemeClr>
            </a:gs>
            <a:gs pos="100000">
              <a:srgbClr val="0070C0"/>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89F3AB07-E00E-4BF9-92C2-5CB093190D88}" type="datetimeFigureOut">
              <a:rPr lang="ru-RU" smtClean="0"/>
              <a:t>08.07.18</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730D8F44-81F2-42F7-A403-A76996975009}" type="slidenum">
              <a:rPr lang="ru-RU" smtClean="0"/>
              <a:t>‹#›</a:t>
            </a:fld>
            <a:endParaRPr lang="ru-RU"/>
          </a:p>
        </p:txBody>
      </p:sp>
    </p:spTree>
    <p:extLst>
      <p:ext uri="{BB962C8B-B14F-4D97-AF65-F5344CB8AC3E}">
        <p14:creationId xmlns:p14="http://schemas.microsoft.com/office/powerpoint/2010/main" val="3466265472"/>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29000">
              <a:srgbClr val="00B050">
                <a:lumMod val="14000"/>
                <a:lumOff val="86000"/>
              </a:srgbClr>
            </a:gs>
            <a:gs pos="0">
              <a:srgbClr val="00B050">
                <a:lumMod val="27000"/>
                <a:lumOff val="73000"/>
              </a:srgbClr>
            </a:gs>
            <a:gs pos="58000">
              <a:schemeClr val="accent1">
                <a:lumMod val="40000"/>
                <a:lumOff val="60000"/>
              </a:schemeClr>
            </a:gs>
            <a:gs pos="83000">
              <a:schemeClr val="accent1">
                <a:lumMod val="63000"/>
                <a:lumOff val="37000"/>
              </a:schemeClr>
            </a:gs>
            <a:gs pos="100000">
              <a:srgbClr val="0070C0"/>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89F3AB07-E00E-4BF9-92C2-5CB093190D88}" type="datetimeFigureOut">
              <a:rPr lang="ru-RU" smtClean="0"/>
              <a:t>08.07.18</a:t>
            </a:fld>
            <a:endParaRPr lang="ru-R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ru-RU"/>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730D8F44-81F2-42F7-A403-A76996975009}" type="slidenum">
              <a:rPr lang="ru-RU" smtClean="0"/>
              <a:t>‹#›</a:t>
            </a:fld>
            <a:endParaRPr lang="ru-RU"/>
          </a:p>
        </p:txBody>
      </p:sp>
    </p:spTree>
    <p:extLst>
      <p:ext uri="{BB962C8B-B14F-4D97-AF65-F5344CB8AC3E}">
        <p14:creationId xmlns:p14="http://schemas.microsoft.com/office/powerpoint/2010/main" val="1442483305"/>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6.emf"/><Relationship Id="rId5" Type="http://schemas.openxmlformats.org/officeDocument/2006/relationships/image" Target="../media/image17.jpeg"/><Relationship Id="rId6" Type="http://schemas.openxmlformats.org/officeDocument/2006/relationships/image" Target="../media/image18.jpeg"/><Relationship Id="rId7" Type="http://schemas.openxmlformats.org/officeDocument/2006/relationships/image" Target="../media/image19.jpeg"/><Relationship Id="rId8" Type="http://schemas.openxmlformats.org/officeDocument/2006/relationships/image" Target="../media/image15.jpe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21.jpeg"/><Relationship Id="rId5" Type="http://schemas.openxmlformats.org/officeDocument/2006/relationships/image" Target="../media/image22.jpeg"/><Relationship Id="rId6" Type="http://schemas.openxmlformats.org/officeDocument/2006/relationships/image" Target="../media/image23.jpeg"/><Relationship Id="rId7" Type="http://schemas.openxmlformats.org/officeDocument/2006/relationships/image" Target="../media/image24.jpeg"/><Relationship Id="rId1" Type="http://schemas.openxmlformats.org/officeDocument/2006/relationships/slideLayout" Target="../slideLayouts/slideLayout7.xml"/><Relationship Id="rId2" Type="http://schemas.openxmlformats.org/officeDocument/2006/relationships/image" Target="../media/image2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15.jpeg"/><Relationship Id="rId5" Type="http://schemas.openxmlformats.org/officeDocument/2006/relationships/image" Target="../media/image27.jpeg"/><Relationship Id="rId6" Type="http://schemas.openxmlformats.org/officeDocument/2006/relationships/image" Target="../media/image28.jpeg"/><Relationship Id="rId7" Type="http://schemas.openxmlformats.org/officeDocument/2006/relationships/image" Target="../media/image29.jpeg"/><Relationship Id="rId1" Type="http://schemas.openxmlformats.org/officeDocument/2006/relationships/slideLayout" Target="../slideLayouts/slideLayout7.xml"/><Relationship Id="rId2"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15.jpeg"/><Relationship Id="rId5" Type="http://schemas.openxmlformats.org/officeDocument/2006/relationships/image" Target="../media/image32.jpeg"/><Relationship Id="rId1" Type="http://schemas.openxmlformats.org/officeDocument/2006/relationships/slideLayout" Target="../slideLayouts/slideLayout7.xml"/><Relationship Id="rId2"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image" Target="../media/image33.jpe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4" Type="http://schemas.openxmlformats.org/officeDocument/2006/relationships/image" Target="../media/image38.jpeg"/><Relationship Id="rId5" Type="http://schemas.openxmlformats.org/officeDocument/2006/relationships/image" Target="../media/image15.jpeg"/><Relationship Id="rId6" Type="http://schemas.openxmlformats.org/officeDocument/2006/relationships/image" Target="../media/image39.jpeg"/><Relationship Id="rId1" Type="http://schemas.openxmlformats.org/officeDocument/2006/relationships/slideLayout" Target="../slideLayouts/slideLayout7.xml"/><Relationship Id="rId2" Type="http://schemas.openxmlformats.org/officeDocument/2006/relationships/image" Target="../media/image36.jpe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4" Type="http://schemas.openxmlformats.org/officeDocument/2006/relationships/image" Target="../media/image41.jpeg"/><Relationship Id="rId5" Type="http://schemas.openxmlformats.org/officeDocument/2006/relationships/image" Target="../media/image42.jpeg"/><Relationship Id="rId6" Type="http://schemas.openxmlformats.org/officeDocument/2006/relationships/image" Target="../media/image43.jpeg"/><Relationship Id="rId7" Type="http://schemas.openxmlformats.org/officeDocument/2006/relationships/image" Target="../media/image44.jpeg"/><Relationship Id="rId8" Type="http://schemas.openxmlformats.org/officeDocument/2006/relationships/image" Target="../media/image45.jpeg"/><Relationship Id="rId9" Type="http://schemas.openxmlformats.org/officeDocument/2006/relationships/image" Target="../media/image15.jpeg"/><Relationship Id="rId10" Type="http://schemas.openxmlformats.org/officeDocument/2006/relationships/image" Target="../media/image39.jpeg"/><Relationship Id="rId11" Type="http://schemas.openxmlformats.org/officeDocument/2006/relationships/image" Target="../media/image46.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599" y="3514725"/>
            <a:ext cx="9820275" cy="2290539"/>
          </a:xfrm>
        </p:spPr>
        <p:txBody>
          <a:bodyPr>
            <a:normAutofit/>
          </a:bodyPr>
          <a:lstStyle/>
          <a:p>
            <a:r>
              <a:rPr lang="zh-CN" altLang="en-US" b="1" dirty="0"/>
              <a:t>汉特 </a:t>
            </a:r>
            <a:r>
              <a:rPr lang="en-US" altLang="zh-CN" b="1" dirty="0" smtClean="0"/>
              <a:t>-</a:t>
            </a:r>
            <a:r>
              <a:rPr lang="zh-CN" altLang="en-US" b="1" dirty="0" smtClean="0"/>
              <a:t>曼西斯克市</a:t>
            </a:r>
            <a:r>
              <a:rPr lang="zh-CN" altLang="en-US" b="1" dirty="0"/>
              <a:t>，</a:t>
            </a:r>
            <a:r>
              <a:rPr lang="zh-CN" altLang="en-US" b="1" dirty="0" smtClean="0"/>
              <a:t>汉特</a:t>
            </a:r>
            <a:r>
              <a:rPr lang="en-US" altLang="zh-CN" b="1" dirty="0" smtClean="0"/>
              <a:t>-</a:t>
            </a:r>
            <a:r>
              <a:rPr lang="zh-CN" altLang="en-US" b="1" dirty="0" smtClean="0"/>
              <a:t>曼西斯克</a:t>
            </a:r>
            <a:r>
              <a:rPr lang="en-US" altLang="zh-CN" b="1" dirty="0" smtClean="0"/>
              <a:t>-</a:t>
            </a:r>
            <a:r>
              <a:rPr lang="zh-CN" altLang="en-US" b="1" dirty="0" smtClean="0"/>
              <a:t>尤格拉自治区</a:t>
            </a:r>
            <a:endParaRPr lang="en-US" altLang="zh-CN" b="1" dirty="0"/>
          </a:p>
          <a:p>
            <a:r>
              <a:rPr lang="zh-CN" altLang="en-US" dirty="0"/>
              <a:t>负责人：埃凡诺夫</a:t>
            </a:r>
            <a:r>
              <a:rPr lang="en-US" altLang="zh-CN" dirty="0"/>
              <a:t>·</a:t>
            </a:r>
            <a:r>
              <a:rPr lang="zh-CN" altLang="en-US" dirty="0"/>
              <a:t>马克西姆</a:t>
            </a:r>
            <a:r>
              <a:rPr lang="en-US" altLang="zh-CN" dirty="0"/>
              <a:t>·</a:t>
            </a:r>
            <a:r>
              <a:rPr lang="zh-CN" altLang="en-US" dirty="0"/>
              <a:t>维克多拉维奇，电话：</a:t>
            </a:r>
            <a:r>
              <a:rPr lang="en-US" altLang="zh-CN" dirty="0"/>
              <a:t>8</a:t>
            </a:r>
            <a:r>
              <a:rPr lang="zh-CN" altLang="en-US" dirty="0"/>
              <a:t>（</a:t>
            </a:r>
            <a:r>
              <a:rPr lang="en-US" altLang="zh-CN" dirty="0"/>
              <a:t>982</a:t>
            </a:r>
            <a:r>
              <a:rPr lang="zh-CN" altLang="en-US" dirty="0"/>
              <a:t>）</a:t>
            </a:r>
            <a:r>
              <a:rPr lang="en-US" altLang="zh-CN" dirty="0"/>
              <a:t>501-174</a:t>
            </a:r>
            <a:r>
              <a:rPr lang="zh-CN" altLang="en-US" dirty="0"/>
              <a:t>，电子邮件：</a:t>
            </a:r>
            <a:r>
              <a:rPr lang="en" dirty="0"/>
              <a:t>efanov_1973@mail.ru</a:t>
            </a:r>
            <a:endParaRPr lang="ru-RU" dirty="0">
              <a:solidFill>
                <a:schemeClr val="tx1"/>
              </a:solidFill>
            </a:endParaRPr>
          </a:p>
        </p:txBody>
      </p:sp>
      <p:sp>
        <p:nvSpPr>
          <p:cNvPr id="4" name="Номер слайда 3"/>
          <p:cNvSpPr>
            <a:spLocks noGrp="1"/>
          </p:cNvSpPr>
          <p:nvPr>
            <p:ph type="sldNum" sz="quarter" idx="12"/>
          </p:nvPr>
        </p:nvSpPr>
        <p:spPr/>
        <p:txBody>
          <a:bodyPr/>
          <a:lstStyle/>
          <a:p>
            <a:fld id="{99F650A2-1736-41D1-B6ED-8EA5A177B5B1}" type="slidenum">
              <a:rPr lang="ru-RU" smtClean="0"/>
              <a:pPr/>
              <a:t>1</a:t>
            </a:fld>
            <a:endParaRPr lang="ru-RU"/>
          </a:p>
        </p:txBody>
      </p:sp>
      <p:sp>
        <p:nvSpPr>
          <p:cNvPr id="5" name="Заголовок 4"/>
          <p:cNvSpPr>
            <a:spLocks noGrp="1"/>
          </p:cNvSpPr>
          <p:nvPr>
            <p:ph type="ctrTitle"/>
          </p:nvPr>
        </p:nvSpPr>
        <p:spPr>
          <a:xfrm>
            <a:off x="1657350" y="1124530"/>
            <a:ext cx="9010650" cy="1618670"/>
          </a:xfrm>
        </p:spPr>
        <p:txBody>
          <a:bodyPr>
            <a:normAutofit/>
          </a:bodyPr>
          <a:lstStyle/>
          <a:p>
            <a:r>
              <a:rPr lang="en-US" altLang="zh-CN" sz="4000" b="1" dirty="0">
                <a:latin typeface="Times New Roman" panose="02020603050405020304" pitchFamily="18" charset="0"/>
                <a:cs typeface="Times New Roman" panose="02020603050405020304" pitchFamily="18" charset="0"/>
              </a:rPr>
              <a:t>《</a:t>
            </a:r>
            <a:r>
              <a:rPr lang="zh-CN" altLang="en-US" sz="4000" b="1" dirty="0">
                <a:latin typeface="Times New Roman" panose="02020603050405020304" pitchFamily="18" charset="0"/>
                <a:cs typeface="Times New Roman" panose="02020603050405020304" pitchFamily="18" charset="0"/>
              </a:rPr>
              <a:t>尤格拉 </a:t>
            </a:r>
            <a:r>
              <a:rPr lang="en-US" altLang="zh-CN" sz="4000" b="1" dirty="0">
                <a:latin typeface="Times New Roman" panose="02020603050405020304" pitchFamily="18" charset="0"/>
                <a:cs typeface="Times New Roman" panose="02020603050405020304" pitchFamily="18" charset="0"/>
              </a:rPr>
              <a:t>- </a:t>
            </a:r>
            <a:r>
              <a:rPr lang="zh-CN" altLang="en-US" sz="4000" b="1" dirty="0">
                <a:latin typeface="Times New Roman" panose="02020603050405020304" pitchFamily="18" charset="0"/>
                <a:cs typeface="Times New Roman" panose="02020603050405020304" pitchFamily="18" charset="0"/>
              </a:rPr>
              <a:t>生物技术</a:t>
            </a:r>
            <a:r>
              <a:rPr lang="en-US" altLang="zh-CN" sz="4000" b="1" dirty="0">
                <a:latin typeface="Times New Roman" panose="02020603050405020304" pitchFamily="18" charset="0"/>
                <a:cs typeface="Times New Roman" panose="02020603050405020304" pitchFamily="18" charset="0"/>
              </a:rPr>
              <a:t>》</a:t>
            </a:r>
            <a:r>
              <a:rPr lang="zh-CN" altLang="en-US" sz="4000" b="1" dirty="0">
                <a:latin typeface="Times New Roman" panose="02020603050405020304" pitchFamily="18" charset="0"/>
                <a:cs typeface="Times New Roman" panose="02020603050405020304" pitchFamily="18" charset="0"/>
              </a:rPr>
              <a:t>有限责任公司</a:t>
            </a:r>
            <a:endParaRPr lang="ru-RU"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4595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normAutofit/>
          </a:bodyPr>
          <a:lstStyle/>
          <a:p>
            <a:r>
              <a:rPr lang="zh-CN" altLang="en-US" b="1" dirty="0"/>
              <a:t>苏维埃茨基市，汉特 </a:t>
            </a:r>
            <a:r>
              <a:rPr lang="en-US" altLang="zh-CN" b="1" dirty="0"/>
              <a:t>- </a:t>
            </a:r>
            <a:r>
              <a:rPr lang="zh-CN" altLang="en-US" b="1" dirty="0"/>
              <a:t>曼西自治区 </a:t>
            </a:r>
            <a:r>
              <a:rPr lang="en-US" altLang="zh-CN" b="1" dirty="0"/>
              <a:t>- </a:t>
            </a:r>
            <a:r>
              <a:rPr lang="zh-CN" altLang="en-US" b="1" dirty="0"/>
              <a:t>尤格拉</a:t>
            </a:r>
            <a:r>
              <a:rPr lang="ru-RU" b="1" dirty="0"/>
              <a:t> </a:t>
            </a:r>
          </a:p>
          <a:p>
            <a:r>
              <a:rPr lang="zh-CN" altLang="en-US" dirty="0"/>
              <a:t>负责人： 日多布尼加瓦</a:t>
            </a:r>
            <a:r>
              <a:rPr lang="en-US" altLang="zh-CN" dirty="0"/>
              <a:t>·</a:t>
            </a:r>
            <a:r>
              <a:rPr lang="zh-CN" altLang="en-US" dirty="0"/>
              <a:t>奥尔加 电话：</a:t>
            </a:r>
            <a:r>
              <a:rPr lang="en-US" altLang="zh-CN" dirty="0"/>
              <a:t>89505392309</a:t>
            </a:r>
            <a:r>
              <a:rPr lang="zh-CN" altLang="en-US" dirty="0"/>
              <a:t>，电子邮件：</a:t>
            </a:r>
            <a:r>
              <a:rPr lang="en" dirty="0"/>
              <a:t>ortoped74@list.ru</a:t>
            </a:r>
            <a:endParaRPr lang="ru-RU" b="1" dirty="0"/>
          </a:p>
        </p:txBody>
      </p:sp>
      <p:sp>
        <p:nvSpPr>
          <p:cNvPr id="6" name="Заголовок 5"/>
          <p:cNvSpPr>
            <a:spLocks noGrp="1"/>
          </p:cNvSpPr>
          <p:nvPr>
            <p:ph type="ctrTitle"/>
          </p:nvPr>
        </p:nvSpPr>
        <p:spPr/>
        <p:txBody>
          <a:bodyPr>
            <a:normAutofit/>
          </a:bodyPr>
          <a:lstStyle/>
          <a:p>
            <a:r>
              <a:rPr lang="en-US" altLang="zh-CN" sz="4800" b="1" dirty="0">
                <a:latin typeface="Times New Roman" panose="02020603050405020304" pitchFamily="18" charset="0"/>
                <a:cs typeface="Times New Roman" panose="02020603050405020304" pitchFamily="18" charset="0"/>
              </a:rPr>
              <a:t>《</a:t>
            </a:r>
            <a:r>
              <a:rPr lang="zh-CN" altLang="en-US" sz="4800" b="1" dirty="0">
                <a:latin typeface="Times New Roman" panose="02020603050405020304" pitchFamily="18" charset="0"/>
                <a:cs typeface="Times New Roman" panose="02020603050405020304" pitchFamily="18" charset="0"/>
              </a:rPr>
              <a:t>康复技术中心</a:t>
            </a:r>
            <a:r>
              <a:rPr lang="en-US" altLang="zh-CN" sz="4800" b="1" dirty="0">
                <a:latin typeface="Times New Roman" panose="02020603050405020304" pitchFamily="18" charset="0"/>
                <a:cs typeface="Times New Roman" panose="02020603050405020304" pitchFamily="18" charset="0"/>
              </a:rPr>
              <a:t>》</a:t>
            </a:r>
            <a:r>
              <a:rPr lang="zh-CN" altLang="en-US" sz="4800" b="1" dirty="0">
                <a:latin typeface="Times New Roman" panose="02020603050405020304" pitchFamily="18" charset="0"/>
                <a:cs typeface="Times New Roman" panose="02020603050405020304" pitchFamily="18" charset="0"/>
              </a:rPr>
              <a:t>股份公司 </a:t>
            </a:r>
            <a:endParaRPr lang="ru-RU"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9439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504950" y="167986"/>
            <a:ext cx="9182100" cy="6496050"/>
          </a:xfrm>
          <a:prstGeom prst="rect">
            <a:avLst/>
          </a:prstGeom>
        </p:spPr>
      </p:pic>
      <p:sp>
        <p:nvSpPr>
          <p:cNvPr id="3" name="文本框 2">
            <a:extLst>
              <a:ext uri="{FF2B5EF4-FFF2-40B4-BE49-F238E27FC236}">
                <a16:creationId xmlns:a16="http://schemas.microsoft.com/office/drawing/2014/main" xmlns="" id="{E9B57315-7E43-5340-ACF7-A79718CE3891}"/>
              </a:ext>
            </a:extLst>
          </p:cNvPr>
          <p:cNvSpPr txBox="1"/>
          <p:nvPr/>
        </p:nvSpPr>
        <p:spPr>
          <a:xfrm>
            <a:off x="2646218" y="4585855"/>
            <a:ext cx="2954655" cy="369332"/>
          </a:xfrm>
          <a:prstGeom prst="rect">
            <a:avLst/>
          </a:prstGeom>
          <a:noFill/>
        </p:spPr>
        <p:txBody>
          <a:bodyPr wrap="none" rtlCol="0">
            <a:spAutoFit/>
          </a:bodyPr>
          <a:lstStyle/>
          <a:p>
            <a:r>
              <a:rPr kumimoji="1" lang="zh-CN" altLang="en-US" dirty="0"/>
              <a:t>上肢和下肢的假肢和矫正器</a:t>
            </a:r>
          </a:p>
        </p:txBody>
      </p:sp>
      <p:sp>
        <p:nvSpPr>
          <p:cNvPr id="4" name="文本框 3">
            <a:extLst>
              <a:ext uri="{FF2B5EF4-FFF2-40B4-BE49-F238E27FC236}">
                <a16:creationId xmlns:a16="http://schemas.microsoft.com/office/drawing/2014/main" xmlns="" id="{14236A51-5530-4D46-A3A3-F0D08F68AF7F}"/>
              </a:ext>
            </a:extLst>
          </p:cNvPr>
          <p:cNvSpPr txBox="1"/>
          <p:nvPr/>
        </p:nvSpPr>
        <p:spPr>
          <a:xfrm>
            <a:off x="6578233" y="4673540"/>
            <a:ext cx="4108817" cy="369332"/>
          </a:xfrm>
          <a:prstGeom prst="rect">
            <a:avLst/>
          </a:prstGeom>
          <a:noFill/>
        </p:spPr>
        <p:txBody>
          <a:bodyPr wrap="none" rtlCol="0">
            <a:spAutoFit/>
          </a:bodyPr>
          <a:lstStyle/>
          <a:p>
            <a:r>
              <a:rPr lang="zh-CN" altLang="en-US" dirty="0"/>
              <a:t>为残疾人士和老年人提供康复技术手段</a:t>
            </a:r>
          </a:p>
        </p:txBody>
      </p:sp>
      <p:sp>
        <p:nvSpPr>
          <p:cNvPr id="5" name="文本框 4">
            <a:extLst>
              <a:ext uri="{FF2B5EF4-FFF2-40B4-BE49-F238E27FC236}">
                <a16:creationId xmlns:a16="http://schemas.microsoft.com/office/drawing/2014/main" xmlns="" id="{C7122F20-D113-754F-AE70-50794BA22D19}"/>
              </a:ext>
            </a:extLst>
          </p:cNvPr>
          <p:cNvSpPr txBox="1"/>
          <p:nvPr/>
        </p:nvSpPr>
        <p:spPr>
          <a:xfrm>
            <a:off x="2747847" y="5649464"/>
            <a:ext cx="1375698" cy="369332"/>
          </a:xfrm>
          <a:prstGeom prst="rect">
            <a:avLst/>
          </a:prstGeom>
          <a:noFill/>
        </p:spPr>
        <p:txBody>
          <a:bodyPr wrap="none" rtlCol="0">
            <a:spAutoFit/>
          </a:bodyPr>
          <a:lstStyle/>
          <a:p>
            <a:r>
              <a:rPr kumimoji="1" lang="zh-CN" altLang="en-US" dirty="0"/>
              <a:t>提供矫正鞋</a:t>
            </a:r>
          </a:p>
        </p:txBody>
      </p:sp>
      <p:sp>
        <p:nvSpPr>
          <p:cNvPr id="6" name="文本框 5">
            <a:extLst>
              <a:ext uri="{FF2B5EF4-FFF2-40B4-BE49-F238E27FC236}">
                <a16:creationId xmlns:a16="http://schemas.microsoft.com/office/drawing/2014/main" xmlns="" id="{7896E390-6979-B843-BBC5-FA0504F9305B}"/>
              </a:ext>
            </a:extLst>
          </p:cNvPr>
          <p:cNvSpPr txBox="1"/>
          <p:nvPr/>
        </p:nvSpPr>
        <p:spPr>
          <a:xfrm>
            <a:off x="7042873" y="5675282"/>
            <a:ext cx="1569660" cy="646331"/>
          </a:xfrm>
          <a:prstGeom prst="rect">
            <a:avLst/>
          </a:prstGeom>
          <a:noFill/>
        </p:spPr>
        <p:txBody>
          <a:bodyPr wrap="none" rtlCol="0">
            <a:spAutoFit/>
          </a:bodyPr>
          <a:lstStyle/>
          <a:p>
            <a:r>
              <a:rPr lang="zh-CN" altLang="en-US" dirty="0"/>
              <a:t>连锁酒店服务</a:t>
            </a:r>
            <a:endParaRPr lang="en-US" altLang="zh-CN" dirty="0"/>
          </a:p>
          <a:p>
            <a:r>
              <a:rPr lang="zh-CN" altLang="en-US" dirty="0"/>
              <a:t>汽车服务</a:t>
            </a:r>
          </a:p>
        </p:txBody>
      </p:sp>
      <p:sp>
        <p:nvSpPr>
          <p:cNvPr id="7" name="文本框 6">
            <a:extLst>
              <a:ext uri="{FF2B5EF4-FFF2-40B4-BE49-F238E27FC236}">
                <a16:creationId xmlns:a16="http://schemas.microsoft.com/office/drawing/2014/main" xmlns="" id="{96CB939B-8DB6-7B45-AFC6-7D4839F3489B}"/>
              </a:ext>
            </a:extLst>
          </p:cNvPr>
          <p:cNvSpPr txBox="1"/>
          <p:nvPr/>
        </p:nvSpPr>
        <p:spPr>
          <a:xfrm>
            <a:off x="10118957" y="409326"/>
            <a:ext cx="2521642" cy="1477328"/>
          </a:xfrm>
          <a:prstGeom prst="rect">
            <a:avLst/>
          </a:prstGeom>
          <a:noFill/>
        </p:spPr>
        <p:txBody>
          <a:bodyPr wrap="square" rtlCol="0">
            <a:spAutoFit/>
          </a:bodyPr>
          <a:lstStyle/>
          <a:p>
            <a:r>
              <a:rPr lang="zh-CN" altLang="en-US" dirty="0"/>
              <a:t>分支网络：</a:t>
            </a:r>
            <a:endParaRPr lang="en-US" altLang="zh-CN" dirty="0"/>
          </a:p>
          <a:p>
            <a:r>
              <a:rPr lang="zh-CN" altLang="en-US" dirty="0"/>
              <a:t>苏维埃斯基市</a:t>
            </a:r>
            <a:endParaRPr lang="en-US" altLang="zh-CN" dirty="0"/>
          </a:p>
          <a:p>
            <a:r>
              <a:rPr lang="zh-CN" altLang="en-US" dirty="0"/>
              <a:t>下瓦尔托夫斯克市</a:t>
            </a:r>
            <a:endParaRPr lang="en-US" altLang="zh-CN" dirty="0"/>
          </a:p>
          <a:p>
            <a:r>
              <a:rPr lang="zh-CN" altLang="en-US" dirty="0"/>
              <a:t>苏尔古特市</a:t>
            </a:r>
            <a:endParaRPr lang="en-US" altLang="zh-CN" dirty="0"/>
          </a:p>
          <a:p>
            <a:r>
              <a:rPr lang="zh-CN" altLang="en-US" dirty="0"/>
              <a:t>汉特曼西斯克市</a:t>
            </a:r>
          </a:p>
        </p:txBody>
      </p:sp>
      <p:sp>
        <p:nvSpPr>
          <p:cNvPr id="8" name="文本框 7">
            <a:extLst>
              <a:ext uri="{FF2B5EF4-FFF2-40B4-BE49-F238E27FC236}">
                <a16:creationId xmlns:a16="http://schemas.microsoft.com/office/drawing/2014/main" xmlns="" id="{A194B8C9-B78E-1242-B8E7-33958F1DB608}"/>
              </a:ext>
            </a:extLst>
          </p:cNvPr>
          <p:cNvSpPr txBox="1"/>
          <p:nvPr/>
        </p:nvSpPr>
        <p:spPr>
          <a:xfrm>
            <a:off x="2646218" y="963324"/>
            <a:ext cx="1569660" cy="369332"/>
          </a:xfrm>
          <a:prstGeom prst="rect">
            <a:avLst/>
          </a:prstGeom>
          <a:noFill/>
        </p:spPr>
        <p:txBody>
          <a:bodyPr wrap="none" rtlCol="0">
            <a:spAutoFit/>
          </a:bodyPr>
          <a:lstStyle/>
          <a:p>
            <a:r>
              <a:rPr kumimoji="1" lang="zh-CN" altLang="en-US" dirty="0"/>
              <a:t>集团相关信息</a:t>
            </a:r>
          </a:p>
        </p:txBody>
      </p:sp>
      <p:sp>
        <p:nvSpPr>
          <p:cNvPr id="9" name="文本框 8">
            <a:extLst>
              <a:ext uri="{FF2B5EF4-FFF2-40B4-BE49-F238E27FC236}">
                <a16:creationId xmlns:a16="http://schemas.microsoft.com/office/drawing/2014/main" xmlns="" id="{5CDEC368-13B9-0046-B337-D68CE5E8A068}"/>
              </a:ext>
            </a:extLst>
          </p:cNvPr>
          <p:cNvSpPr txBox="1"/>
          <p:nvPr/>
        </p:nvSpPr>
        <p:spPr>
          <a:xfrm>
            <a:off x="4363721" y="2730747"/>
            <a:ext cx="1690716" cy="923330"/>
          </a:xfrm>
          <a:prstGeom prst="rect">
            <a:avLst/>
          </a:prstGeom>
          <a:noFill/>
        </p:spPr>
        <p:txBody>
          <a:bodyPr wrap="square" rtlCol="0">
            <a:spAutoFit/>
          </a:bodyPr>
          <a:lstStyle/>
          <a:p>
            <a:r>
              <a:rPr kumimoji="1" lang="zh-CN" altLang="en-US" dirty="0"/>
              <a:t>在俄罗斯市场有</a:t>
            </a:r>
            <a:r>
              <a:rPr kumimoji="1" lang="en-US" altLang="zh-CN" dirty="0"/>
              <a:t>20</a:t>
            </a:r>
            <a:r>
              <a:rPr kumimoji="1" lang="zh-CN" altLang="en-US" dirty="0"/>
              <a:t>年历史</a:t>
            </a:r>
            <a:endParaRPr kumimoji="1" lang="en-US" altLang="zh-CN" dirty="0"/>
          </a:p>
          <a:p>
            <a:r>
              <a:rPr kumimoji="1" lang="en-US" altLang="zh-CN" dirty="0"/>
              <a:t>65</a:t>
            </a:r>
            <a:r>
              <a:rPr kumimoji="1" lang="zh-CN" altLang="en-US" dirty="0"/>
              <a:t>个合作伙伴</a:t>
            </a:r>
          </a:p>
        </p:txBody>
      </p:sp>
    </p:spTree>
    <p:extLst>
      <p:ext uri="{BB962C8B-B14F-4D97-AF65-F5344CB8AC3E}">
        <p14:creationId xmlns:p14="http://schemas.microsoft.com/office/powerpoint/2010/main" val="30776217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675967" y="135948"/>
            <a:ext cx="9172575" cy="6486525"/>
          </a:xfrm>
          <a:prstGeom prst="rect">
            <a:avLst/>
          </a:prstGeom>
        </p:spPr>
      </p:pic>
      <p:sp>
        <p:nvSpPr>
          <p:cNvPr id="3" name="文本框 2">
            <a:extLst>
              <a:ext uri="{FF2B5EF4-FFF2-40B4-BE49-F238E27FC236}">
                <a16:creationId xmlns:a16="http://schemas.microsoft.com/office/drawing/2014/main" xmlns="" id="{3CBFFD52-5848-A948-AB30-5574827BF050}"/>
              </a:ext>
            </a:extLst>
          </p:cNvPr>
          <p:cNvSpPr txBox="1"/>
          <p:nvPr/>
        </p:nvSpPr>
        <p:spPr>
          <a:xfrm>
            <a:off x="2396834" y="1177636"/>
            <a:ext cx="1066802" cy="4801314"/>
          </a:xfrm>
          <a:prstGeom prst="rect">
            <a:avLst/>
          </a:prstGeom>
          <a:noFill/>
        </p:spPr>
        <p:txBody>
          <a:bodyPr wrap="square" rtlCol="0">
            <a:spAutoFit/>
          </a:bodyPr>
          <a:lstStyle/>
          <a:p>
            <a:endParaRPr kumimoji="1" lang="en-US" altLang="zh-CN" dirty="0"/>
          </a:p>
          <a:p>
            <a:r>
              <a:rPr kumimoji="1" lang="zh-CN" altLang="en-US" dirty="0"/>
              <a:t>假肢</a:t>
            </a:r>
            <a:endParaRPr kumimoji="1" lang="en-US" altLang="zh-CN" dirty="0"/>
          </a:p>
          <a:p>
            <a:endParaRPr kumimoji="1" lang="en-US" altLang="zh-CN" dirty="0"/>
          </a:p>
          <a:p>
            <a:endParaRPr kumimoji="1" lang="en-US" altLang="zh-CN" dirty="0"/>
          </a:p>
          <a:p>
            <a:r>
              <a:rPr kumimoji="1" lang="zh-CN" altLang="en-US" dirty="0"/>
              <a:t>矫正鞋的生产</a:t>
            </a:r>
            <a:endParaRPr kumimoji="1" lang="en-US" altLang="zh-CN" dirty="0"/>
          </a:p>
          <a:p>
            <a:endParaRPr kumimoji="1" lang="en-US" altLang="zh-CN" dirty="0"/>
          </a:p>
          <a:p>
            <a:endParaRPr kumimoji="1" lang="en-US" altLang="zh-CN" dirty="0"/>
          </a:p>
          <a:p>
            <a:r>
              <a:rPr kumimoji="1" lang="zh-CN" altLang="en-US" dirty="0"/>
              <a:t>康复技术手段</a:t>
            </a:r>
            <a:endParaRPr kumimoji="1" lang="en-US" altLang="zh-CN" dirty="0"/>
          </a:p>
          <a:p>
            <a:endParaRPr kumimoji="1" lang="en-US" altLang="zh-CN" dirty="0"/>
          </a:p>
          <a:p>
            <a:r>
              <a:rPr kumimoji="1" lang="zh-CN" altLang="en-US" dirty="0"/>
              <a:t>沙龙</a:t>
            </a:r>
            <a:r>
              <a:rPr kumimoji="1" lang="en-US" altLang="zh-CN" dirty="0"/>
              <a:t>-</a:t>
            </a:r>
            <a:r>
              <a:rPr kumimoji="1" lang="zh-CN" altLang="en-US" dirty="0"/>
              <a:t>商店</a:t>
            </a:r>
            <a:endParaRPr kumimoji="1" lang="en-US" altLang="zh-CN" dirty="0"/>
          </a:p>
          <a:p>
            <a:endParaRPr kumimoji="1" lang="en-US" altLang="zh-CN" dirty="0"/>
          </a:p>
          <a:p>
            <a:endParaRPr kumimoji="1" lang="en-US" altLang="zh-CN" dirty="0"/>
          </a:p>
          <a:p>
            <a:r>
              <a:rPr kumimoji="1" lang="zh-CN" altLang="en-US" dirty="0"/>
              <a:t>服务站</a:t>
            </a:r>
            <a:endParaRPr kumimoji="1" lang="en-US" altLang="zh-CN" dirty="0"/>
          </a:p>
          <a:p>
            <a:endParaRPr kumimoji="1" lang="zh-CN" altLang="en-US" dirty="0"/>
          </a:p>
        </p:txBody>
      </p:sp>
      <p:sp>
        <p:nvSpPr>
          <p:cNvPr id="4" name="文本框 3">
            <a:extLst>
              <a:ext uri="{FF2B5EF4-FFF2-40B4-BE49-F238E27FC236}">
                <a16:creationId xmlns:a16="http://schemas.microsoft.com/office/drawing/2014/main" xmlns="" id="{0517EEB7-5EE4-7A42-9B7B-34F1603FF7E5}"/>
              </a:ext>
            </a:extLst>
          </p:cNvPr>
          <p:cNvSpPr txBox="1"/>
          <p:nvPr/>
        </p:nvSpPr>
        <p:spPr>
          <a:xfrm>
            <a:off x="8494528" y="3379210"/>
            <a:ext cx="2492127" cy="923330"/>
          </a:xfrm>
          <a:prstGeom prst="rect">
            <a:avLst/>
          </a:prstGeom>
          <a:noFill/>
        </p:spPr>
        <p:txBody>
          <a:bodyPr wrap="square" rtlCol="0">
            <a:spAutoFit/>
          </a:bodyPr>
          <a:lstStyle/>
          <a:p>
            <a:r>
              <a:rPr kumimoji="1" lang="zh-CN" altLang="en-US" dirty="0"/>
              <a:t>包括在下瓦尔托夫斯克分厂生产复杂矫正鞋的</a:t>
            </a:r>
            <a:r>
              <a:rPr kumimoji="1" lang="en-US" altLang="zh-CN" dirty="0"/>
              <a:t>600</a:t>
            </a:r>
            <a:r>
              <a:rPr kumimoji="1" lang="zh-CN" altLang="en-US" dirty="0"/>
              <a:t>万卢布</a:t>
            </a:r>
          </a:p>
        </p:txBody>
      </p:sp>
      <p:sp>
        <p:nvSpPr>
          <p:cNvPr id="5" name="文本框 4">
            <a:extLst>
              <a:ext uri="{FF2B5EF4-FFF2-40B4-BE49-F238E27FC236}">
                <a16:creationId xmlns:a16="http://schemas.microsoft.com/office/drawing/2014/main" xmlns="" id="{E36D77BF-F8B6-0F46-BE9A-E06D084BD449}"/>
              </a:ext>
            </a:extLst>
          </p:cNvPr>
          <p:cNvSpPr txBox="1"/>
          <p:nvPr/>
        </p:nvSpPr>
        <p:spPr>
          <a:xfrm>
            <a:off x="8494528" y="581891"/>
            <a:ext cx="1800493" cy="369332"/>
          </a:xfrm>
          <a:prstGeom prst="rect">
            <a:avLst/>
          </a:prstGeom>
          <a:noFill/>
        </p:spPr>
        <p:txBody>
          <a:bodyPr wrap="none" rtlCol="0">
            <a:spAutoFit/>
          </a:bodyPr>
          <a:lstStyle/>
          <a:p>
            <a:r>
              <a:rPr kumimoji="1" lang="zh-CN" altLang="en-US" dirty="0"/>
              <a:t>集团的财政状态</a:t>
            </a:r>
          </a:p>
        </p:txBody>
      </p:sp>
      <p:sp>
        <p:nvSpPr>
          <p:cNvPr id="6" name="文本框 5">
            <a:extLst>
              <a:ext uri="{FF2B5EF4-FFF2-40B4-BE49-F238E27FC236}">
                <a16:creationId xmlns:a16="http://schemas.microsoft.com/office/drawing/2014/main" xmlns="" id="{12470BD7-E209-2845-8187-A130B4923027}"/>
              </a:ext>
            </a:extLst>
          </p:cNvPr>
          <p:cNvSpPr txBox="1"/>
          <p:nvPr/>
        </p:nvSpPr>
        <p:spPr>
          <a:xfrm>
            <a:off x="1675967" y="2931962"/>
            <a:ext cx="498981" cy="646331"/>
          </a:xfrm>
          <a:prstGeom prst="rect">
            <a:avLst/>
          </a:prstGeom>
          <a:noFill/>
        </p:spPr>
        <p:txBody>
          <a:bodyPr wrap="square" rtlCol="0">
            <a:spAutoFit/>
          </a:bodyPr>
          <a:lstStyle/>
          <a:p>
            <a:r>
              <a:rPr kumimoji="1" lang="zh-CN" altLang="en-US" dirty="0"/>
              <a:t>进</a:t>
            </a:r>
            <a:endParaRPr kumimoji="1" lang="en-US" altLang="zh-CN" dirty="0"/>
          </a:p>
          <a:p>
            <a:r>
              <a:rPr kumimoji="1" lang="zh-CN" altLang="en-US" dirty="0"/>
              <a:t>款</a:t>
            </a:r>
          </a:p>
        </p:txBody>
      </p:sp>
    </p:spTree>
    <p:extLst>
      <p:ext uri="{BB962C8B-B14F-4D97-AF65-F5344CB8AC3E}">
        <p14:creationId xmlns:p14="http://schemas.microsoft.com/office/powerpoint/2010/main" val="4073320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95548" y="170336"/>
            <a:ext cx="9182100" cy="6505575"/>
          </a:xfrm>
          <a:prstGeom prst="rect">
            <a:avLst/>
          </a:prstGeom>
        </p:spPr>
      </p:pic>
      <p:sp>
        <p:nvSpPr>
          <p:cNvPr id="3" name="文本框 2">
            <a:extLst>
              <a:ext uri="{FF2B5EF4-FFF2-40B4-BE49-F238E27FC236}">
                <a16:creationId xmlns:a16="http://schemas.microsoft.com/office/drawing/2014/main" xmlns="" id="{759F280E-93A8-EC4F-BB70-4363C3E8BCA6}"/>
              </a:ext>
            </a:extLst>
          </p:cNvPr>
          <p:cNvSpPr txBox="1"/>
          <p:nvPr/>
        </p:nvSpPr>
        <p:spPr>
          <a:xfrm>
            <a:off x="9674431" y="560801"/>
            <a:ext cx="2517569" cy="2862322"/>
          </a:xfrm>
          <a:prstGeom prst="rect">
            <a:avLst/>
          </a:prstGeom>
          <a:noFill/>
        </p:spPr>
        <p:txBody>
          <a:bodyPr wrap="square" rtlCol="0">
            <a:spAutoFit/>
          </a:bodyPr>
          <a:lstStyle/>
          <a:p>
            <a:r>
              <a:rPr kumimoji="1" lang="zh-CN" altLang="en-US" b="1" dirty="0"/>
              <a:t>投资项目的迫切性</a:t>
            </a:r>
          </a:p>
          <a:p>
            <a:endParaRPr kumimoji="1" lang="en-US" altLang="zh-CN" dirty="0"/>
          </a:p>
          <a:p>
            <a:endParaRPr kumimoji="1" lang="en-US" altLang="zh-CN" dirty="0"/>
          </a:p>
          <a:p>
            <a:r>
              <a:rPr kumimoji="1" lang="zh-CN" altLang="en-US" dirty="0"/>
              <a:t>在汉特 </a:t>
            </a:r>
            <a:r>
              <a:rPr kumimoji="1" lang="en-US" altLang="zh-CN" dirty="0"/>
              <a:t>- </a:t>
            </a:r>
            <a:r>
              <a:rPr kumimoji="1" lang="zh-CN" altLang="en-US" dirty="0"/>
              <a:t>曼西斯克自治区尤格拉境内创建一种高科技创新的矫形专用鞋和服装，以满足人们对高品质和舒适鞋类的需求，以及工作在北极工人的专用工作服。</a:t>
            </a:r>
          </a:p>
        </p:txBody>
      </p:sp>
    </p:spTree>
    <p:extLst>
      <p:ext uri="{BB962C8B-B14F-4D97-AF65-F5344CB8AC3E}">
        <p14:creationId xmlns:p14="http://schemas.microsoft.com/office/powerpoint/2010/main" val="3459641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370362" y="223404"/>
            <a:ext cx="9182100" cy="6496050"/>
          </a:xfrm>
          <a:prstGeom prst="rect">
            <a:avLst/>
          </a:prstGeom>
        </p:spPr>
      </p:pic>
      <p:sp>
        <p:nvSpPr>
          <p:cNvPr id="3" name="文本框 2">
            <a:extLst>
              <a:ext uri="{FF2B5EF4-FFF2-40B4-BE49-F238E27FC236}">
                <a16:creationId xmlns:a16="http://schemas.microsoft.com/office/drawing/2014/main" xmlns="" id="{9ED9DA89-8F80-8847-9B06-F50AC091AAB2}"/>
              </a:ext>
            </a:extLst>
          </p:cNvPr>
          <p:cNvSpPr txBox="1"/>
          <p:nvPr/>
        </p:nvSpPr>
        <p:spPr>
          <a:xfrm>
            <a:off x="6329548" y="712519"/>
            <a:ext cx="1107996" cy="369332"/>
          </a:xfrm>
          <a:prstGeom prst="rect">
            <a:avLst/>
          </a:prstGeom>
          <a:noFill/>
        </p:spPr>
        <p:txBody>
          <a:bodyPr wrap="none" rtlCol="0">
            <a:spAutoFit/>
          </a:bodyPr>
          <a:lstStyle/>
          <a:p>
            <a:r>
              <a:rPr kumimoji="1" lang="zh-CN" altLang="en-US" dirty="0"/>
              <a:t>投资结构</a:t>
            </a:r>
          </a:p>
        </p:txBody>
      </p:sp>
      <p:sp>
        <p:nvSpPr>
          <p:cNvPr id="4" name="文本框 3">
            <a:extLst>
              <a:ext uri="{FF2B5EF4-FFF2-40B4-BE49-F238E27FC236}">
                <a16:creationId xmlns:a16="http://schemas.microsoft.com/office/drawing/2014/main" xmlns="" id="{32CAEF63-9F4F-1449-BB69-4A6CD0DCD176}"/>
              </a:ext>
            </a:extLst>
          </p:cNvPr>
          <p:cNvSpPr txBox="1"/>
          <p:nvPr/>
        </p:nvSpPr>
        <p:spPr>
          <a:xfrm>
            <a:off x="8835241" y="1246910"/>
            <a:ext cx="877163" cy="369332"/>
          </a:xfrm>
          <a:prstGeom prst="rect">
            <a:avLst/>
          </a:prstGeom>
          <a:noFill/>
        </p:spPr>
        <p:txBody>
          <a:bodyPr wrap="none" rtlCol="0">
            <a:spAutoFit/>
          </a:bodyPr>
          <a:lstStyle/>
          <a:p>
            <a:r>
              <a:rPr kumimoji="1" lang="zh-CN" altLang="en-US" dirty="0"/>
              <a:t>矫正鞋</a:t>
            </a:r>
          </a:p>
        </p:txBody>
      </p:sp>
      <p:sp>
        <p:nvSpPr>
          <p:cNvPr id="5" name="文本框 4">
            <a:extLst>
              <a:ext uri="{FF2B5EF4-FFF2-40B4-BE49-F238E27FC236}">
                <a16:creationId xmlns:a16="http://schemas.microsoft.com/office/drawing/2014/main" xmlns="" id="{3FCE8215-9063-144B-9398-3D698B149AEE}"/>
              </a:ext>
            </a:extLst>
          </p:cNvPr>
          <p:cNvSpPr txBox="1"/>
          <p:nvPr/>
        </p:nvSpPr>
        <p:spPr>
          <a:xfrm>
            <a:off x="10367158" y="1923803"/>
            <a:ext cx="1107996" cy="369332"/>
          </a:xfrm>
          <a:prstGeom prst="rect">
            <a:avLst/>
          </a:prstGeom>
          <a:noFill/>
        </p:spPr>
        <p:txBody>
          <a:bodyPr wrap="none" rtlCol="0">
            <a:spAutoFit/>
          </a:bodyPr>
          <a:lstStyle/>
          <a:p>
            <a:r>
              <a:rPr kumimoji="1" lang="zh-CN" altLang="en-US" dirty="0"/>
              <a:t>购买设备</a:t>
            </a:r>
          </a:p>
        </p:txBody>
      </p:sp>
      <p:sp>
        <p:nvSpPr>
          <p:cNvPr id="6" name="文本框 5">
            <a:extLst>
              <a:ext uri="{FF2B5EF4-FFF2-40B4-BE49-F238E27FC236}">
                <a16:creationId xmlns:a16="http://schemas.microsoft.com/office/drawing/2014/main" xmlns="" id="{DDB35CA1-EA84-2045-BB74-776CC104AC86}"/>
              </a:ext>
            </a:extLst>
          </p:cNvPr>
          <p:cNvSpPr txBox="1"/>
          <p:nvPr/>
        </p:nvSpPr>
        <p:spPr>
          <a:xfrm>
            <a:off x="10367158" y="2371643"/>
            <a:ext cx="2031325" cy="369332"/>
          </a:xfrm>
          <a:prstGeom prst="rect">
            <a:avLst/>
          </a:prstGeom>
          <a:noFill/>
        </p:spPr>
        <p:txBody>
          <a:bodyPr wrap="none" rtlCol="0">
            <a:spAutoFit/>
          </a:bodyPr>
          <a:lstStyle/>
          <a:p>
            <a:r>
              <a:rPr kumimoji="1" lang="zh-CN" altLang="en-US" dirty="0"/>
              <a:t>专业的鞋类和服装</a:t>
            </a:r>
          </a:p>
        </p:txBody>
      </p:sp>
      <p:sp>
        <p:nvSpPr>
          <p:cNvPr id="7" name="文本框 6">
            <a:extLst>
              <a:ext uri="{FF2B5EF4-FFF2-40B4-BE49-F238E27FC236}">
                <a16:creationId xmlns:a16="http://schemas.microsoft.com/office/drawing/2014/main" xmlns="" id="{97AA86BF-F645-B149-ACE8-F3E86E3ACAAA}"/>
              </a:ext>
            </a:extLst>
          </p:cNvPr>
          <p:cNvSpPr txBox="1"/>
          <p:nvPr/>
        </p:nvSpPr>
        <p:spPr>
          <a:xfrm>
            <a:off x="10210799" y="3102097"/>
            <a:ext cx="1107996" cy="369332"/>
          </a:xfrm>
          <a:prstGeom prst="rect">
            <a:avLst/>
          </a:prstGeom>
          <a:noFill/>
        </p:spPr>
        <p:txBody>
          <a:bodyPr wrap="none" rtlCol="0">
            <a:spAutoFit/>
          </a:bodyPr>
          <a:lstStyle/>
          <a:p>
            <a:r>
              <a:rPr kumimoji="1" lang="zh-CN" altLang="en-US" dirty="0"/>
              <a:t>购买设备</a:t>
            </a:r>
          </a:p>
        </p:txBody>
      </p:sp>
      <p:sp>
        <p:nvSpPr>
          <p:cNvPr id="8" name="文本框 7">
            <a:extLst>
              <a:ext uri="{FF2B5EF4-FFF2-40B4-BE49-F238E27FC236}">
                <a16:creationId xmlns:a16="http://schemas.microsoft.com/office/drawing/2014/main" xmlns="" id="{8046EE37-EC1F-0E4D-9F38-7A015B60E2EF}"/>
              </a:ext>
            </a:extLst>
          </p:cNvPr>
          <p:cNvSpPr txBox="1"/>
          <p:nvPr/>
        </p:nvSpPr>
        <p:spPr>
          <a:xfrm>
            <a:off x="10150799" y="3911059"/>
            <a:ext cx="1569660" cy="369332"/>
          </a:xfrm>
          <a:prstGeom prst="rect">
            <a:avLst/>
          </a:prstGeom>
          <a:noFill/>
        </p:spPr>
        <p:txBody>
          <a:bodyPr wrap="none" rtlCol="0">
            <a:spAutoFit/>
          </a:bodyPr>
          <a:lstStyle/>
          <a:p>
            <a:r>
              <a:rPr kumimoji="1" lang="zh-CN" altLang="en-US" dirty="0"/>
              <a:t>重建生产场所</a:t>
            </a:r>
          </a:p>
        </p:txBody>
      </p:sp>
      <p:sp>
        <p:nvSpPr>
          <p:cNvPr id="9" name="文本框 8">
            <a:extLst>
              <a:ext uri="{FF2B5EF4-FFF2-40B4-BE49-F238E27FC236}">
                <a16:creationId xmlns:a16="http://schemas.microsoft.com/office/drawing/2014/main" xmlns="" id="{A3A19858-5305-D648-BBDD-1C106274AA65}"/>
              </a:ext>
            </a:extLst>
          </p:cNvPr>
          <p:cNvSpPr txBox="1"/>
          <p:nvPr/>
        </p:nvSpPr>
        <p:spPr>
          <a:xfrm>
            <a:off x="10459810" y="4802496"/>
            <a:ext cx="1107996" cy="369332"/>
          </a:xfrm>
          <a:prstGeom prst="rect">
            <a:avLst/>
          </a:prstGeom>
          <a:noFill/>
        </p:spPr>
        <p:txBody>
          <a:bodyPr wrap="none" rtlCol="0">
            <a:spAutoFit/>
          </a:bodyPr>
          <a:lstStyle/>
          <a:p>
            <a:r>
              <a:rPr kumimoji="1" lang="zh-CN" altLang="en-US" dirty="0"/>
              <a:t>一般开支</a:t>
            </a:r>
          </a:p>
        </p:txBody>
      </p:sp>
      <p:sp>
        <p:nvSpPr>
          <p:cNvPr id="10" name="文本框 9">
            <a:extLst>
              <a:ext uri="{FF2B5EF4-FFF2-40B4-BE49-F238E27FC236}">
                <a16:creationId xmlns:a16="http://schemas.microsoft.com/office/drawing/2014/main" xmlns="" id="{CD055E40-FE08-9B4A-BEBD-E89E980D3FF6}"/>
              </a:ext>
            </a:extLst>
          </p:cNvPr>
          <p:cNvSpPr txBox="1"/>
          <p:nvPr/>
        </p:nvSpPr>
        <p:spPr>
          <a:xfrm>
            <a:off x="10210799" y="5576309"/>
            <a:ext cx="1338828" cy="369332"/>
          </a:xfrm>
          <a:prstGeom prst="rect">
            <a:avLst/>
          </a:prstGeom>
          <a:noFill/>
        </p:spPr>
        <p:txBody>
          <a:bodyPr wrap="none" rtlCol="0">
            <a:spAutoFit/>
          </a:bodyPr>
          <a:lstStyle/>
          <a:p>
            <a:r>
              <a:rPr kumimoji="1" lang="zh-CN" altLang="ru-RU" dirty="0"/>
              <a:t>借款人</a:t>
            </a:r>
            <a:r>
              <a:rPr kumimoji="1" lang="zh-CN" altLang="en-US" dirty="0"/>
              <a:t>资金</a:t>
            </a:r>
          </a:p>
        </p:txBody>
      </p:sp>
    </p:spTree>
    <p:extLst>
      <p:ext uri="{BB962C8B-B14F-4D97-AF65-F5344CB8AC3E}">
        <p14:creationId xmlns:p14="http://schemas.microsoft.com/office/powerpoint/2010/main" val="3248080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917122" y="0"/>
            <a:ext cx="9182100" cy="6496050"/>
          </a:xfrm>
          <a:prstGeom prst="rect">
            <a:avLst/>
          </a:prstGeom>
        </p:spPr>
      </p:pic>
      <p:sp>
        <p:nvSpPr>
          <p:cNvPr id="3" name="文本框 2">
            <a:extLst>
              <a:ext uri="{FF2B5EF4-FFF2-40B4-BE49-F238E27FC236}">
                <a16:creationId xmlns:a16="http://schemas.microsoft.com/office/drawing/2014/main" xmlns="" id="{A442E3E2-EF84-B34B-94EE-D0AEE0F65AB8}"/>
              </a:ext>
            </a:extLst>
          </p:cNvPr>
          <p:cNvSpPr txBox="1"/>
          <p:nvPr/>
        </p:nvSpPr>
        <p:spPr>
          <a:xfrm>
            <a:off x="9535886" y="2422566"/>
            <a:ext cx="2483372" cy="369332"/>
          </a:xfrm>
          <a:prstGeom prst="rect">
            <a:avLst/>
          </a:prstGeom>
          <a:noFill/>
        </p:spPr>
        <p:txBody>
          <a:bodyPr wrap="none" rtlCol="0">
            <a:spAutoFit/>
          </a:bodyPr>
          <a:lstStyle/>
          <a:p>
            <a:r>
              <a:rPr kumimoji="1" lang="zh-CN" altLang="en-US" dirty="0"/>
              <a:t>亚马尔 </a:t>
            </a:r>
            <a:r>
              <a:rPr kumimoji="1" lang="en-US" altLang="zh-CN" dirty="0"/>
              <a:t>–</a:t>
            </a:r>
            <a:r>
              <a:rPr kumimoji="1" lang="zh-CN" altLang="en-US" dirty="0"/>
              <a:t> 涅涅茨自治区</a:t>
            </a:r>
          </a:p>
        </p:txBody>
      </p:sp>
      <p:sp>
        <p:nvSpPr>
          <p:cNvPr id="4" name="文本框 3">
            <a:extLst>
              <a:ext uri="{FF2B5EF4-FFF2-40B4-BE49-F238E27FC236}">
                <a16:creationId xmlns:a16="http://schemas.microsoft.com/office/drawing/2014/main" xmlns="" id="{8B14DB1F-B75F-AB4D-A0E2-8C532F43FA37}"/>
              </a:ext>
            </a:extLst>
          </p:cNvPr>
          <p:cNvSpPr txBox="1"/>
          <p:nvPr/>
        </p:nvSpPr>
        <p:spPr>
          <a:xfrm>
            <a:off x="9107884" y="3716977"/>
            <a:ext cx="3339376" cy="369332"/>
          </a:xfrm>
          <a:prstGeom prst="rect">
            <a:avLst/>
          </a:prstGeom>
          <a:noFill/>
        </p:spPr>
        <p:txBody>
          <a:bodyPr wrap="none" rtlCol="0">
            <a:spAutoFit/>
          </a:bodyPr>
          <a:lstStyle/>
          <a:p>
            <a:r>
              <a:rPr kumimoji="1" lang="zh-CN" altLang="en-US" dirty="0"/>
              <a:t>汉特 </a:t>
            </a:r>
            <a:r>
              <a:rPr kumimoji="1" lang="en-US" altLang="zh-CN" dirty="0"/>
              <a:t>-</a:t>
            </a:r>
            <a:r>
              <a:rPr kumimoji="1" lang="zh-CN" altLang="en-US" dirty="0"/>
              <a:t> 曼西斯克自治区</a:t>
            </a:r>
            <a:r>
              <a:rPr kumimoji="1" lang="en-US" altLang="zh-CN" dirty="0"/>
              <a:t>—</a:t>
            </a:r>
            <a:r>
              <a:rPr kumimoji="1" lang="zh-CN" altLang="en-US" dirty="0"/>
              <a:t>尤格拉</a:t>
            </a:r>
          </a:p>
        </p:txBody>
      </p:sp>
      <p:sp>
        <p:nvSpPr>
          <p:cNvPr id="5" name="文本框 4">
            <a:extLst>
              <a:ext uri="{FF2B5EF4-FFF2-40B4-BE49-F238E27FC236}">
                <a16:creationId xmlns:a16="http://schemas.microsoft.com/office/drawing/2014/main" xmlns="" id="{E9204FD4-4C3B-C940-9C07-7776C2E39F3A}"/>
              </a:ext>
            </a:extLst>
          </p:cNvPr>
          <p:cNvSpPr txBox="1"/>
          <p:nvPr/>
        </p:nvSpPr>
        <p:spPr>
          <a:xfrm>
            <a:off x="7303325" y="4560125"/>
            <a:ext cx="1117614" cy="369332"/>
          </a:xfrm>
          <a:prstGeom prst="rect">
            <a:avLst/>
          </a:prstGeom>
          <a:noFill/>
        </p:spPr>
        <p:txBody>
          <a:bodyPr wrap="none" rtlCol="0">
            <a:spAutoFit/>
          </a:bodyPr>
          <a:lstStyle/>
          <a:p>
            <a:r>
              <a:rPr kumimoji="1" lang="zh-CN" altLang="en-US" dirty="0"/>
              <a:t>秋明地区</a:t>
            </a:r>
          </a:p>
        </p:txBody>
      </p:sp>
      <p:sp>
        <p:nvSpPr>
          <p:cNvPr id="6" name="文本框 5">
            <a:extLst>
              <a:ext uri="{FF2B5EF4-FFF2-40B4-BE49-F238E27FC236}">
                <a16:creationId xmlns:a16="http://schemas.microsoft.com/office/drawing/2014/main" xmlns="" id="{D80A0CEF-4E05-5F43-9C03-7F2E17D75DB4}"/>
              </a:ext>
            </a:extLst>
          </p:cNvPr>
          <p:cNvSpPr txBox="1"/>
          <p:nvPr/>
        </p:nvSpPr>
        <p:spPr>
          <a:xfrm>
            <a:off x="4156364" y="3716977"/>
            <a:ext cx="2262158" cy="369332"/>
          </a:xfrm>
          <a:prstGeom prst="rect">
            <a:avLst/>
          </a:prstGeom>
          <a:noFill/>
        </p:spPr>
        <p:txBody>
          <a:bodyPr wrap="none" rtlCol="0">
            <a:spAutoFit/>
          </a:bodyPr>
          <a:lstStyle/>
          <a:p>
            <a:r>
              <a:rPr kumimoji="1" lang="zh-CN" altLang="en-US" dirty="0"/>
              <a:t>斯维尔德洛夫斯克州</a:t>
            </a:r>
          </a:p>
        </p:txBody>
      </p:sp>
      <p:sp>
        <p:nvSpPr>
          <p:cNvPr id="7" name="文本框 6">
            <a:extLst>
              <a:ext uri="{FF2B5EF4-FFF2-40B4-BE49-F238E27FC236}">
                <a16:creationId xmlns:a16="http://schemas.microsoft.com/office/drawing/2014/main" xmlns="" id="{5DB1CAA1-A53B-1049-BA0D-4740D36900E1}"/>
              </a:ext>
            </a:extLst>
          </p:cNvPr>
          <p:cNvSpPr txBox="1"/>
          <p:nvPr/>
        </p:nvSpPr>
        <p:spPr>
          <a:xfrm>
            <a:off x="3942608" y="5332021"/>
            <a:ext cx="1800493" cy="369332"/>
          </a:xfrm>
          <a:prstGeom prst="rect">
            <a:avLst/>
          </a:prstGeom>
          <a:noFill/>
        </p:spPr>
        <p:txBody>
          <a:bodyPr wrap="none" rtlCol="0">
            <a:spAutoFit/>
          </a:bodyPr>
          <a:lstStyle/>
          <a:p>
            <a:r>
              <a:rPr kumimoji="1" lang="zh-CN" altLang="en-US" dirty="0"/>
              <a:t>车里雅宾斯克州</a:t>
            </a:r>
          </a:p>
        </p:txBody>
      </p:sp>
      <p:sp>
        <p:nvSpPr>
          <p:cNvPr id="8" name="文本框 7">
            <a:extLst>
              <a:ext uri="{FF2B5EF4-FFF2-40B4-BE49-F238E27FC236}">
                <a16:creationId xmlns:a16="http://schemas.microsoft.com/office/drawing/2014/main" xmlns="" id="{01C73C7D-6508-5A41-B1A6-C046E944F1FD}"/>
              </a:ext>
            </a:extLst>
          </p:cNvPr>
          <p:cNvSpPr txBox="1"/>
          <p:nvPr/>
        </p:nvSpPr>
        <p:spPr>
          <a:xfrm>
            <a:off x="6567055" y="5153891"/>
            <a:ext cx="1348446" cy="369332"/>
          </a:xfrm>
          <a:prstGeom prst="rect">
            <a:avLst/>
          </a:prstGeom>
          <a:noFill/>
        </p:spPr>
        <p:txBody>
          <a:bodyPr wrap="none" rtlCol="0">
            <a:spAutoFit/>
          </a:bodyPr>
          <a:lstStyle/>
          <a:p>
            <a:r>
              <a:rPr kumimoji="1" lang="zh-CN" altLang="ru-RU" dirty="0"/>
              <a:t>库尔干</a:t>
            </a:r>
            <a:r>
              <a:rPr kumimoji="1" lang="zh-CN" altLang="en-US" dirty="0"/>
              <a:t>地区</a:t>
            </a:r>
          </a:p>
        </p:txBody>
      </p:sp>
      <p:sp>
        <p:nvSpPr>
          <p:cNvPr id="9" name="文本框 8">
            <a:extLst>
              <a:ext uri="{FF2B5EF4-FFF2-40B4-BE49-F238E27FC236}">
                <a16:creationId xmlns:a16="http://schemas.microsoft.com/office/drawing/2014/main" xmlns="" id="{953E006E-7866-F64C-894F-E7D8498B778A}"/>
              </a:ext>
            </a:extLst>
          </p:cNvPr>
          <p:cNvSpPr txBox="1"/>
          <p:nvPr/>
        </p:nvSpPr>
        <p:spPr>
          <a:xfrm>
            <a:off x="5949537" y="486888"/>
            <a:ext cx="1569660" cy="369332"/>
          </a:xfrm>
          <a:prstGeom prst="rect">
            <a:avLst/>
          </a:prstGeom>
          <a:noFill/>
        </p:spPr>
        <p:txBody>
          <a:bodyPr wrap="none" rtlCol="0">
            <a:spAutoFit/>
          </a:bodyPr>
          <a:lstStyle/>
          <a:p>
            <a:r>
              <a:rPr kumimoji="1" lang="zh-CN" altLang="en-US" dirty="0"/>
              <a:t>产品销售地图</a:t>
            </a:r>
          </a:p>
        </p:txBody>
      </p:sp>
      <p:sp>
        <p:nvSpPr>
          <p:cNvPr id="10" name="文本框 9">
            <a:extLst>
              <a:ext uri="{FF2B5EF4-FFF2-40B4-BE49-F238E27FC236}">
                <a16:creationId xmlns:a16="http://schemas.microsoft.com/office/drawing/2014/main" xmlns="" id="{28DBF851-7AB7-264E-B93D-8382F46FBE2D}"/>
              </a:ext>
            </a:extLst>
          </p:cNvPr>
          <p:cNvSpPr txBox="1"/>
          <p:nvPr/>
        </p:nvSpPr>
        <p:spPr>
          <a:xfrm>
            <a:off x="2699976" y="5497726"/>
            <a:ext cx="2084225" cy="923330"/>
          </a:xfrm>
          <a:prstGeom prst="rect">
            <a:avLst/>
          </a:prstGeom>
          <a:noFill/>
        </p:spPr>
        <p:txBody>
          <a:bodyPr wrap="none" rtlCol="0">
            <a:spAutoFit/>
          </a:bodyPr>
          <a:lstStyle/>
          <a:p>
            <a:r>
              <a:rPr kumimoji="1" lang="zh-CN" altLang="en-US" dirty="0"/>
              <a:t>生产城市：</a:t>
            </a:r>
            <a:endParaRPr kumimoji="1" lang="en-US" altLang="zh-CN" dirty="0"/>
          </a:p>
          <a:p>
            <a:r>
              <a:rPr kumimoji="1" lang="zh-CN" altLang="en-US" dirty="0"/>
              <a:t>下瓦尔特托夫斯克 </a:t>
            </a:r>
            <a:endParaRPr kumimoji="1" lang="en-US" altLang="zh-CN" dirty="0"/>
          </a:p>
          <a:p>
            <a:r>
              <a:rPr kumimoji="1" lang="zh-CN" altLang="en-US" dirty="0"/>
              <a:t>苏维埃斯基</a:t>
            </a:r>
          </a:p>
        </p:txBody>
      </p:sp>
    </p:spTree>
    <p:extLst>
      <p:ext uri="{BB962C8B-B14F-4D97-AF65-F5344CB8AC3E}">
        <p14:creationId xmlns:p14="http://schemas.microsoft.com/office/powerpoint/2010/main" val="15166728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2" descr="C:\Users\021501\Desktop\19 ФЕВРАЛЯ 2018\регион к.jpg"/>
          <p:cNvPicPr>
            <a:picLocks noGrp="1" noChangeAspect="1" noChangeArrowheads="1"/>
          </p:cNvPicPr>
          <p:nvPr/>
        </p:nvPicPr>
        <p:blipFill>
          <a:blip r:embed="rId3">
            <a:extLst>
              <a:ext uri="{28A0092B-C50C-407E-A947-70E740481C1C}">
                <a14:useLocalDpi xmlns:a14="http://schemas.microsoft.com/office/drawing/2010/main" val="0"/>
              </a:ext>
            </a:extLst>
          </a:blip>
          <a:srcRect l="32697" t="57112" r="51930" b="397"/>
          <a:stretch>
            <a:fillRect/>
          </a:stretch>
        </p:blipFill>
        <p:spPr bwMode="auto">
          <a:xfrm>
            <a:off x="6600825" y="3716339"/>
            <a:ext cx="1079500" cy="1316037"/>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4103" name="Picture 2" descr="C:\Users\021501\Desktop\19 ФЕВРАЛЯ 2018\регион к.jpg"/>
          <p:cNvPicPr>
            <a:picLocks noGrp="1" noChangeAspect="1" noChangeArrowheads="1"/>
          </p:cNvPicPr>
          <p:nvPr/>
        </p:nvPicPr>
        <p:blipFill>
          <a:blip r:embed="rId3">
            <a:extLst>
              <a:ext uri="{28A0092B-C50C-407E-A947-70E740481C1C}">
                <a14:useLocalDpi xmlns:a14="http://schemas.microsoft.com/office/drawing/2010/main" val="0"/>
              </a:ext>
            </a:extLst>
          </a:blip>
          <a:srcRect l="32697" t="57112" r="51930" b="397"/>
          <a:stretch>
            <a:fillRect/>
          </a:stretch>
        </p:blipFill>
        <p:spPr bwMode="auto">
          <a:xfrm>
            <a:off x="6888163" y="4724400"/>
            <a:ext cx="1079500" cy="1316038"/>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4104" name="Picture 2" descr="C:\Users\021501\Desktop\19 ФЕВРАЛЯ 2018\регион к.jpg"/>
          <p:cNvPicPr>
            <a:picLocks noGrp="1" noChangeAspect="1" noChangeArrowheads="1"/>
          </p:cNvPicPr>
          <p:nvPr/>
        </p:nvPicPr>
        <p:blipFill>
          <a:blip r:embed="rId3">
            <a:extLst>
              <a:ext uri="{28A0092B-C50C-407E-A947-70E740481C1C}">
                <a14:useLocalDpi xmlns:a14="http://schemas.microsoft.com/office/drawing/2010/main" val="0"/>
              </a:ext>
            </a:extLst>
          </a:blip>
          <a:srcRect l="32697" t="57112" r="51930" b="397"/>
          <a:stretch>
            <a:fillRect/>
          </a:stretch>
        </p:blipFill>
        <p:spPr bwMode="auto">
          <a:xfrm>
            <a:off x="8832850" y="3716339"/>
            <a:ext cx="1079500" cy="1316037"/>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4105" name="Picture 2" descr="C:\Users\021501\Desktop\19 ФЕВРАЛЯ 2018\регион к.jpg"/>
          <p:cNvPicPr>
            <a:picLocks noGrp="1" noChangeAspect="1" noChangeArrowheads="1"/>
          </p:cNvPicPr>
          <p:nvPr/>
        </p:nvPicPr>
        <p:blipFill>
          <a:blip r:embed="rId3">
            <a:extLst>
              <a:ext uri="{28A0092B-C50C-407E-A947-70E740481C1C}">
                <a14:useLocalDpi xmlns:a14="http://schemas.microsoft.com/office/drawing/2010/main" val="0"/>
              </a:ext>
            </a:extLst>
          </a:blip>
          <a:srcRect l="32697" t="57112" r="51930" b="397"/>
          <a:stretch>
            <a:fillRect/>
          </a:stretch>
        </p:blipFill>
        <p:spPr bwMode="auto">
          <a:xfrm>
            <a:off x="8543925" y="4724400"/>
            <a:ext cx="1081088" cy="1316038"/>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4106" name="Picture 2" descr="Z:\Комитет несырьевого сектора экономики\БАЛИНА В.В\логотип_.jpg"/>
          <p:cNvPicPr>
            <a:picLocks noChangeAspect="1" noChangeArrowheads="1"/>
          </p:cNvPicPr>
          <p:nvPr/>
        </p:nvPicPr>
        <p:blipFill>
          <a:blip r:embed="rId4">
            <a:extLst>
              <a:ext uri="{28A0092B-C50C-407E-A947-70E740481C1C}">
                <a14:useLocalDpi xmlns:a14="http://schemas.microsoft.com/office/drawing/2010/main" val="0"/>
              </a:ext>
            </a:extLst>
          </a:blip>
          <a:srcRect l="923" t="7323" r="615" b="7323"/>
          <a:stretch>
            <a:fillRect/>
          </a:stretch>
        </p:blipFill>
        <p:spPr bwMode="auto">
          <a:xfrm>
            <a:off x="7464425" y="3933825"/>
            <a:ext cx="1727200" cy="194945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240942" y="1310219"/>
            <a:ext cx="7749885" cy="879984"/>
          </a:xfrm>
          <a:prstGeom prst="rect">
            <a:avLst/>
          </a:prstGeom>
        </p:spPr>
        <p:txBody>
          <a:bodyPr wrap="square">
            <a:spAutoFit/>
          </a:bodyPr>
          <a:lstStyle/>
          <a:p>
            <a:pPr>
              <a:lnSpc>
                <a:spcPct val="115000"/>
              </a:lnSpc>
              <a:spcAft>
                <a:spcPts val="1000"/>
              </a:spcAft>
            </a:pPr>
            <a:r>
              <a:rPr lang="en-US" altLang="zh-CN" sz="4800" b="1" dirty="0"/>
              <a:t>《</a:t>
            </a:r>
            <a:r>
              <a:rPr lang="zh-CN" altLang="en-US" sz="4800" b="1" dirty="0"/>
              <a:t>区域</a:t>
            </a:r>
            <a:r>
              <a:rPr lang="en-US" altLang="zh-CN" sz="4800" b="1" dirty="0"/>
              <a:t>-</a:t>
            </a:r>
            <a:r>
              <a:rPr lang="en" altLang="zh-CN" sz="4800" b="1" dirty="0"/>
              <a:t>K</a:t>
            </a:r>
            <a:r>
              <a:rPr lang="en-US" altLang="zh-CN" sz="4800" b="1" dirty="0"/>
              <a:t>》</a:t>
            </a:r>
            <a:r>
              <a:rPr lang="zh-CN" altLang="en-US" sz="4800" b="1" dirty="0"/>
              <a:t>有限责任公司</a:t>
            </a:r>
            <a:endParaRPr lang="ru-RU" sz="4800" b="1"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Прямоугольник 2"/>
          <p:cNvSpPr/>
          <p:nvPr/>
        </p:nvSpPr>
        <p:spPr>
          <a:xfrm>
            <a:off x="790575" y="2298946"/>
            <a:ext cx="10487025" cy="1278940"/>
          </a:xfrm>
          <a:prstGeom prst="rect">
            <a:avLst/>
          </a:prstGeom>
        </p:spPr>
        <p:txBody>
          <a:bodyPr wrap="square">
            <a:spAutoFit/>
          </a:bodyPr>
          <a:lstStyle/>
          <a:p>
            <a:pPr>
              <a:lnSpc>
                <a:spcPct val="115000"/>
              </a:lnSpc>
              <a:spcAft>
                <a:spcPts val="1000"/>
              </a:spcAft>
            </a:pPr>
            <a:r>
              <a:rPr lang="zh-CN" altLang="en-US" b="1" dirty="0">
                <a:latin typeface="Times New Roman" panose="02020603050405020304" pitchFamily="18" charset="0"/>
                <a:ea typeface="Calibri" panose="020F0502020204030204" pitchFamily="34" charset="0"/>
                <a:cs typeface="Times New Roman" panose="02020603050405020304" pitchFamily="18" charset="0"/>
              </a:rPr>
              <a:t>孔金斯基区，梅日杜列琴斯克镇，汉特 </a:t>
            </a:r>
            <a:r>
              <a:rPr lang="en-US" altLang="zh-CN" b="1" dirty="0">
                <a:latin typeface="Times New Roman" panose="02020603050405020304" pitchFamily="18" charset="0"/>
                <a:ea typeface="Calibri" panose="020F0502020204030204" pitchFamily="34" charset="0"/>
                <a:cs typeface="Times New Roman" panose="02020603050405020304" pitchFamily="18" charset="0"/>
              </a:rPr>
              <a:t>- </a:t>
            </a:r>
            <a:r>
              <a:rPr lang="zh-CN" altLang="en-US" b="1" dirty="0">
                <a:latin typeface="Times New Roman" panose="02020603050405020304" pitchFamily="18" charset="0"/>
                <a:ea typeface="Calibri" panose="020F0502020204030204" pitchFamily="34" charset="0"/>
                <a:cs typeface="Times New Roman" panose="02020603050405020304" pitchFamily="18" charset="0"/>
              </a:rPr>
              <a:t>曼西斯克自治区 </a:t>
            </a:r>
            <a:r>
              <a:rPr lang="en-US" altLang="zh-CN" b="1" dirty="0">
                <a:latin typeface="Times New Roman" panose="02020603050405020304" pitchFamily="18" charset="0"/>
                <a:ea typeface="Calibri" panose="020F0502020204030204" pitchFamily="34" charset="0"/>
                <a:cs typeface="Times New Roman" panose="02020603050405020304" pitchFamily="18" charset="0"/>
              </a:rPr>
              <a:t>- </a:t>
            </a:r>
            <a:r>
              <a:rPr lang="zh-CN" altLang="en-US" b="1" dirty="0">
                <a:latin typeface="Times New Roman" panose="02020603050405020304" pitchFamily="18" charset="0"/>
                <a:ea typeface="Calibri" panose="020F0502020204030204" pitchFamily="34" charset="0"/>
                <a:cs typeface="Times New Roman" panose="02020603050405020304" pitchFamily="18" charset="0"/>
              </a:rPr>
              <a:t>尤格拉</a:t>
            </a:r>
            <a:endParaRPr lang="en-US" altLang="zh-CN" b="1"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zh-CN" altLang="en-US" i="1" dirty="0">
                <a:latin typeface="Times New Roman" panose="02020603050405020304" pitchFamily="18" charset="0"/>
                <a:ea typeface="Calibri" panose="020F0502020204030204" pitchFamily="34" charset="0"/>
                <a:cs typeface="Times New Roman" panose="02020603050405020304" pitchFamily="18" charset="0"/>
              </a:rPr>
              <a:t>“野生原料加工的生产现代化”（生物技术）</a:t>
            </a:r>
            <a:endParaRPr lang="en-US" altLang="zh-CN" i="1" dirty="0">
              <a:latin typeface="Times New Roman" panose="02020603050405020304" pitchFamily="18" charset="0"/>
              <a:ea typeface="Calibri" panose="020F0502020204030204" pitchFamily="34" charset="0"/>
              <a:cs typeface="Times New Roman" panose="02020603050405020304" pitchFamily="18" charset="0"/>
            </a:endParaRPr>
          </a:p>
          <a:p>
            <a:pPr>
              <a:lnSpc>
                <a:spcPct val="115000"/>
              </a:lnSpc>
              <a:spcAft>
                <a:spcPts val="1000"/>
              </a:spcAft>
            </a:pPr>
            <a:r>
              <a:rPr lang="zh-CN" altLang="en-US" dirty="0">
                <a:latin typeface="Times New Roman" panose="02020603050405020304" pitchFamily="18" charset="0"/>
                <a:ea typeface="Calibri" panose="020F0502020204030204" pitchFamily="34" charset="0"/>
                <a:cs typeface="Times New Roman" panose="02020603050405020304" pitchFamily="18" charset="0"/>
              </a:rPr>
              <a:t>负责人：诺沃肖洛夫</a:t>
            </a:r>
            <a:r>
              <a:rPr lang="en-US" altLang="zh-CN" dirty="0">
                <a:latin typeface="Times New Roman" panose="02020603050405020304" pitchFamily="18" charset="0"/>
                <a:ea typeface="Calibri" panose="020F0502020204030204" pitchFamily="34" charset="0"/>
                <a:cs typeface="Times New Roman" panose="02020603050405020304" pitchFamily="18" charset="0"/>
              </a:rPr>
              <a:t>·</a:t>
            </a:r>
            <a:r>
              <a:rPr lang="zh-CN" altLang="en-US" dirty="0">
                <a:latin typeface="Times New Roman" panose="02020603050405020304" pitchFamily="18" charset="0"/>
                <a:ea typeface="Calibri" panose="020F0502020204030204" pitchFamily="34" charset="0"/>
                <a:cs typeface="Times New Roman" panose="02020603050405020304" pitchFamily="18" charset="0"/>
              </a:rPr>
              <a:t>瓦西里</a:t>
            </a:r>
            <a:r>
              <a:rPr lang="en-US" altLang="zh-CN" dirty="0">
                <a:latin typeface="Times New Roman" panose="02020603050405020304" pitchFamily="18" charset="0"/>
                <a:ea typeface="Calibri" panose="020F0502020204030204" pitchFamily="34" charset="0"/>
                <a:cs typeface="Times New Roman" panose="02020603050405020304" pitchFamily="18" charset="0"/>
              </a:rPr>
              <a:t>·</a:t>
            </a:r>
            <a:r>
              <a:rPr lang="zh-CN" altLang="en-US" dirty="0">
                <a:latin typeface="Times New Roman" panose="02020603050405020304" pitchFamily="18" charset="0"/>
                <a:ea typeface="Calibri" panose="020F0502020204030204" pitchFamily="34" charset="0"/>
                <a:cs typeface="Times New Roman" panose="02020603050405020304" pitchFamily="18" charset="0"/>
              </a:rPr>
              <a:t>阿纳托利耶 电话：（</a:t>
            </a:r>
            <a:r>
              <a:rPr lang="en-US" altLang="zh-CN" dirty="0">
                <a:latin typeface="Times New Roman" panose="02020603050405020304" pitchFamily="18" charset="0"/>
                <a:ea typeface="Calibri" panose="020F0502020204030204" pitchFamily="34" charset="0"/>
                <a:cs typeface="Times New Roman" panose="02020603050405020304" pitchFamily="18" charset="0"/>
              </a:rPr>
              <a:t>34677</a:t>
            </a:r>
            <a:r>
              <a:rPr lang="zh-CN" altLang="en-US" dirty="0">
                <a:latin typeface="Times New Roman" panose="02020603050405020304" pitchFamily="18" charset="0"/>
                <a:ea typeface="Calibri" panose="020F0502020204030204" pitchFamily="34" charset="0"/>
                <a:cs typeface="Times New Roman" panose="02020603050405020304" pitchFamily="18" charset="0"/>
              </a:rPr>
              <a:t>）</a:t>
            </a:r>
            <a:r>
              <a:rPr lang="en-US" altLang="zh-CN" dirty="0">
                <a:latin typeface="Times New Roman" panose="02020603050405020304" pitchFamily="18" charset="0"/>
                <a:ea typeface="Calibri" panose="020F0502020204030204" pitchFamily="34" charset="0"/>
                <a:cs typeface="Times New Roman" panose="02020603050405020304" pitchFamily="18" charset="0"/>
              </a:rPr>
              <a:t>42454</a:t>
            </a:r>
            <a:r>
              <a:rPr lang="zh-CN" altLang="en-US" dirty="0">
                <a:latin typeface="Times New Roman" panose="02020603050405020304" pitchFamily="18" charset="0"/>
                <a:ea typeface="Calibri" panose="020F0502020204030204" pitchFamily="34" charset="0"/>
                <a:cs typeface="Times New Roman" panose="02020603050405020304" pitchFamily="18" charset="0"/>
              </a:rPr>
              <a:t>，电子邮件：</a:t>
            </a:r>
            <a:r>
              <a:rPr lang="en" dirty="0" err="1">
                <a:latin typeface="Times New Roman" panose="02020603050405020304" pitchFamily="18" charset="0"/>
                <a:ea typeface="Calibri" panose="020F0502020204030204" pitchFamily="34" charset="0"/>
                <a:cs typeface="Times New Roman" panose="02020603050405020304" pitchFamily="18" charset="0"/>
              </a:rPr>
              <a:t>reg-k@bk.ru</a:t>
            </a:r>
            <a:endParaRPr lang="ru-RU" b="1"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5"/>
          <a:stretch>
            <a:fillRect/>
          </a:stretch>
        </p:blipFill>
        <p:spPr>
          <a:xfrm>
            <a:off x="8832850" y="297791"/>
            <a:ext cx="2834886" cy="676715"/>
          </a:xfrm>
          <a:prstGeom prst="rect">
            <a:avLst/>
          </a:prstGeom>
        </p:spPr>
      </p:pic>
    </p:spTree>
    <p:extLst>
      <p:ext uri="{BB962C8B-B14F-4D97-AF65-F5344CB8AC3E}">
        <p14:creationId xmlns:p14="http://schemas.microsoft.com/office/powerpoint/2010/main" val="2571550450"/>
      </p:ext>
    </p:extLst>
  </p:cSld>
  <p:clrMapOvr>
    <a:masterClrMapping/>
  </p:clrMapOvr>
  <p:transition>
    <p:pull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OTKAT\Documents\ЭЛЕКТРОННАЯ ПОЧТА\кедр шишка.png"/>
          <p:cNvPicPr>
            <a:picLocks noChangeAspect="1" noChangeArrowheads="1"/>
          </p:cNvPicPr>
          <p:nvPr/>
        </p:nvPicPr>
        <p:blipFill>
          <a:blip r:embed="rId2">
            <a:extLst>
              <a:ext uri="{28A0092B-C50C-407E-A947-70E740481C1C}">
                <a14:useLocalDpi xmlns:a14="http://schemas.microsoft.com/office/drawing/2010/main" val="0"/>
              </a:ext>
            </a:extLst>
          </a:blip>
          <a:srcRect l="6142" r="5197"/>
          <a:stretch>
            <a:fillRect/>
          </a:stretch>
        </p:blipFill>
        <p:spPr bwMode="auto">
          <a:xfrm>
            <a:off x="6888164" y="2636838"/>
            <a:ext cx="2879725" cy="215265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5123" name="Picture 3" descr="D:\OTKAT\Desktop\ФОТО для ЯРМАРКИ\КРАСНЫЙ ЯР урай\DSC003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214" y="2565400"/>
            <a:ext cx="2879725" cy="215900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5124" name="Picture 2" descr="D:\OTKAT\Desktop\ДИКОРОСЫ\ФОТО регион\IMGP0246.JPG"/>
          <p:cNvPicPr>
            <a:picLocks noChangeAspect="1" noChangeArrowheads="1"/>
          </p:cNvPicPr>
          <p:nvPr/>
        </p:nvPicPr>
        <p:blipFill>
          <a:blip r:embed="rId4">
            <a:extLst>
              <a:ext uri="{28A0092B-C50C-407E-A947-70E740481C1C}">
                <a14:useLocalDpi xmlns:a14="http://schemas.microsoft.com/office/drawing/2010/main" val="0"/>
              </a:ext>
            </a:extLst>
          </a:blip>
          <a:srcRect l="4361" r="4361" b="9302"/>
          <a:stretch>
            <a:fillRect/>
          </a:stretch>
        </p:blipFill>
        <p:spPr bwMode="auto">
          <a:xfrm>
            <a:off x="4511676" y="2060575"/>
            <a:ext cx="2879725" cy="214630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8" name="Заголовок 1"/>
          <p:cNvSpPr txBox="1">
            <a:spLocks/>
          </p:cNvSpPr>
          <p:nvPr/>
        </p:nvSpPr>
        <p:spPr>
          <a:xfrm>
            <a:off x="1981200" y="4951620"/>
            <a:ext cx="7715200" cy="528794"/>
          </a:xfrm>
          <a:prstGeom prst="rect">
            <a:avLst/>
          </a:prstGeom>
        </p:spPr>
        <p:txBody>
          <a:bodyPr lIns="108000" tIns="0" rIns="504000" bIns="36000" anchor="ctr">
            <a:spAutoFit/>
            <a:scene3d>
              <a:camera prst="orthographicFront"/>
              <a:lightRig rig="threePt" dir="t"/>
            </a:scene3d>
            <a:sp3d>
              <a:bevelT w="0"/>
            </a:sp3d>
          </a:bodyPr>
          <a:lstStyle/>
          <a:p>
            <a:pPr>
              <a:defRPr/>
            </a:pPr>
            <a:r>
              <a:rPr lang="ru-RU" sz="2400" cap="all" dirty="0">
                <a:solidFill>
                  <a:srgbClr val="FF0000"/>
                </a:solidFill>
                <a:effectLst>
                  <a:reflection blurRad="12700" stA="48000" endA="300" endPos="55000" dir="5400000" sy="-90000" algn="bl" rotWithShape="0"/>
                </a:effectLst>
                <a:latin typeface="+mj-lt"/>
                <a:ea typeface="+mj-ea"/>
                <a:cs typeface="+mj-cs"/>
              </a:rPr>
              <a:t>     64,5 </a:t>
            </a:r>
            <a:r>
              <a:rPr lang="ru-RU" sz="1400" cap="all" dirty="0">
                <a:solidFill>
                  <a:srgbClr val="FF0000"/>
                </a:solidFill>
                <a:effectLst>
                  <a:reflection blurRad="12700" stA="48000" endA="300" endPos="55000" dir="5400000" sy="-90000" algn="bl" rotWithShape="0"/>
                </a:effectLst>
                <a:latin typeface="+mj-lt"/>
                <a:ea typeface="+mj-ea"/>
                <a:cs typeface="+mj-cs"/>
              </a:rPr>
              <a:t>т.  </a:t>
            </a:r>
            <a:r>
              <a:rPr lang="ru-RU" sz="2400" cap="all" dirty="0">
                <a:solidFill>
                  <a:srgbClr val="FF0000"/>
                </a:solidFill>
                <a:effectLst>
                  <a:reflection blurRad="12700" stA="48000" endA="300" endPos="55000" dir="5400000" sy="-90000" algn="bl" rotWithShape="0"/>
                </a:effectLst>
                <a:latin typeface="+mj-lt"/>
                <a:ea typeface="+mj-ea"/>
                <a:cs typeface="+mj-cs"/>
              </a:rPr>
              <a:t>(0,7 %)          45,8 </a:t>
            </a:r>
            <a:r>
              <a:rPr lang="ru-RU" sz="1400" cap="all" dirty="0">
                <a:solidFill>
                  <a:srgbClr val="FF0000"/>
                </a:solidFill>
                <a:effectLst>
                  <a:reflection blurRad="12700" stA="48000" endA="300" endPos="55000" dir="5400000" sy="-90000" algn="bl" rotWithShape="0"/>
                </a:effectLst>
                <a:latin typeface="+mj-lt"/>
                <a:ea typeface="+mj-ea"/>
                <a:cs typeface="+mj-cs"/>
              </a:rPr>
              <a:t>т.  </a:t>
            </a:r>
            <a:r>
              <a:rPr lang="ru-RU" sz="2400" cap="all" dirty="0">
                <a:solidFill>
                  <a:srgbClr val="FF0000"/>
                </a:solidFill>
                <a:effectLst>
                  <a:reflection blurRad="12700" stA="48000" endA="300" endPos="55000" dir="5400000" sy="-90000" algn="bl" rotWithShape="0"/>
                </a:effectLst>
                <a:latin typeface="+mj-lt"/>
                <a:ea typeface="+mj-ea"/>
                <a:cs typeface="+mj-cs"/>
              </a:rPr>
              <a:t>(0,8%)     2,2 </a:t>
            </a:r>
            <a:r>
              <a:rPr lang="ru-RU" sz="1200" cap="all" dirty="0">
                <a:solidFill>
                  <a:srgbClr val="FF0000"/>
                </a:solidFill>
                <a:effectLst>
                  <a:reflection blurRad="12700" stA="48000" endA="300" endPos="55000" dir="5400000" sy="-90000" algn="bl" rotWithShape="0"/>
                </a:effectLst>
                <a:latin typeface="+mj-lt"/>
                <a:ea typeface="+mj-ea"/>
                <a:cs typeface="+mj-cs"/>
              </a:rPr>
              <a:t>т</a:t>
            </a:r>
            <a:r>
              <a:rPr lang="ru-RU" sz="3200" cap="all" dirty="0">
                <a:solidFill>
                  <a:srgbClr val="FF0000"/>
                </a:solidFill>
                <a:effectLst>
                  <a:reflection blurRad="12700" stA="48000" endA="300" endPos="55000" dir="5400000" sy="-90000" algn="bl" rotWithShape="0"/>
                </a:effectLst>
                <a:latin typeface="+mj-lt"/>
                <a:ea typeface="+mj-ea"/>
                <a:cs typeface="+mj-cs"/>
              </a:rPr>
              <a:t> </a:t>
            </a:r>
            <a:r>
              <a:rPr lang="ru-RU" sz="2400" cap="all" dirty="0">
                <a:solidFill>
                  <a:srgbClr val="FF0000"/>
                </a:solidFill>
                <a:effectLst>
                  <a:reflection blurRad="12700" stA="48000" endA="300" endPos="55000" dir="5400000" sy="-90000" algn="bl" rotWithShape="0"/>
                </a:effectLst>
                <a:latin typeface="+mj-lt"/>
                <a:ea typeface="+mj-ea"/>
                <a:cs typeface="+mj-cs"/>
              </a:rPr>
              <a:t>(0,3 %)</a:t>
            </a:r>
          </a:p>
        </p:txBody>
      </p:sp>
      <p:sp>
        <p:nvSpPr>
          <p:cNvPr id="11" name="Заголовок 1"/>
          <p:cNvSpPr txBox="1">
            <a:spLocks/>
          </p:cNvSpPr>
          <p:nvPr/>
        </p:nvSpPr>
        <p:spPr>
          <a:xfrm>
            <a:off x="2495600" y="332655"/>
            <a:ext cx="7416824" cy="1000175"/>
          </a:xfrm>
          <a:prstGeom prst="rect">
            <a:avLst/>
          </a:prstGeom>
          <a:ln w="31750">
            <a:noFill/>
          </a:ln>
          <a:effectLst>
            <a:outerShdw blurRad="50800" dist="50800" dir="5400000" algn="ctr" rotWithShape="0">
              <a:srgbClr val="000000">
                <a:alpha val="0"/>
              </a:srgbClr>
            </a:outerShdw>
          </a:effectLst>
        </p:spPr>
        <p:txBody>
          <a:bodyPr anchor="ctr">
            <a:normAutofit fontScale="55000" lnSpcReduction="20000"/>
          </a:bodyPr>
          <a:lstStyle/>
          <a:p>
            <a:pPr>
              <a:defRPr/>
            </a:pPr>
            <a:r>
              <a:rPr lang="zh-CN" altLang="en-US" sz="4700" cap="all" dirty="0">
                <a:effectLst>
                  <a:reflection blurRad="12700" stA="48000" endA="300" endPos="55000" dir="5400000" sy="-90000" algn="bl" rotWithShape="0"/>
                </a:effectLst>
                <a:latin typeface="+mn-ea"/>
                <a:cs typeface="+mj-cs"/>
              </a:rPr>
              <a:t>孔金斯基区野生植物的潜在储备量。</a:t>
            </a:r>
            <a:endParaRPr lang="en-US" altLang="zh-CN" sz="4700" cap="all" dirty="0">
              <a:effectLst>
                <a:reflection blurRad="12700" stA="48000" endA="300" endPos="55000" dir="5400000" sy="-90000" algn="bl" rotWithShape="0"/>
              </a:effectLst>
              <a:latin typeface="+mn-ea"/>
              <a:cs typeface="+mj-cs"/>
            </a:endParaRPr>
          </a:p>
          <a:p>
            <a:pPr>
              <a:defRPr/>
            </a:pPr>
            <a:endParaRPr lang="en-US" altLang="zh-CN" sz="2700" b="1" cap="all" dirty="0">
              <a:effectLst>
                <a:reflection blurRad="12700" stA="48000" endA="300" endPos="55000" dir="5400000" sy="-90000" algn="bl" rotWithShape="0"/>
              </a:effectLst>
              <a:latin typeface="+mn-ea"/>
              <a:cs typeface="Times New Roman" panose="02020603050405020304" pitchFamily="18" charset="0"/>
            </a:endParaRPr>
          </a:p>
          <a:p>
            <a:pPr>
              <a:defRPr/>
            </a:pPr>
            <a:r>
              <a:rPr lang="zh-CN" altLang="en-US" sz="2700" b="1" cap="all" dirty="0">
                <a:effectLst>
                  <a:reflection blurRad="12700" stA="48000" endA="300" endPos="55000" dir="5400000" sy="-90000" algn="bl" rotWithShape="0"/>
                </a:effectLst>
                <a:latin typeface="+mn-ea"/>
                <a:cs typeface="Times New Roman" panose="02020603050405020304" pitchFamily="18" charset="0"/>
              </a:rPr>
              <a:t>（根据自治区森林计划的数据显示在汉特 </a:t>
            </a:r>
            <a:r>
              <a:rPr lang="en-US" altLang="zh-CN" sz="2700" b="1" cap="all" dirty="0">
                <a:effectLst>
                  <a:reflection blurRad="12700" stA="48000" endA="300" endPos="55000" dir="5400000" sy="-90000" algn="bl" rotWithShape="0"/>
                </a:effectLst>
                <a:latin typeface="+mn-ea"/>
                <a:cs typeface="Times New Roman" panose="02020603050405020304" pitchFamily="18" charset="0"/>
              </a:rPr>
              <a:t>- </a:t>
            </a:r>
            <a:r>
              <a:rPr lang="zh-CN" altLang="en-US" sz="2700" b="1" cap="all" dirty="0">
                <a:effectLst>
                  <a:reflection blurRad="12700" stA="48000" endA="300" endPos="55000" dir="5400000" sy="-90000" algn="bl" rotWithShape="0"/>
                </a:effectLst>
                <a:latin typeface="+mn-ea"/>
                <a:cs typeface="Times New Roman" panose="02020603050405020304" pitchFamily="18" charset="0"/>
              </a:rPr>
              <a:t>曼西斯克民族自治区尤格拉到</a:t>
            </a:r>
            <a:r>
              <a:rPr lang="en-US" altLang="zh-CN" sz="2700" b="1" cap="all" dirty="0">
                <a:effectLst>
                  <a:reflection blurRad="12700" stA="48000" endA="300" endPos="55000" dir="5400000" sy="-90000" algn="bl" rotWithShape="0"/>
                </a:effectLst>
                <a:latin typeface="+mn-ea"/>
                <a:cs typeface="Times New Roman" panose="02020603050405020304" pitchFamily="18" charset="0"/>
              </a:rPr>
              <a:t>2020</a:t>
            </a:r>
            <a:r>
              <a:rPr lang="zh-CN" altLang="en-US" sz="2700" b="1" cap="all" dirty="0">
                <a:effectLst>
                  <a:reflection blurRad="12700" stA="48000" endA="300" endPos="55000" dir="5400000" sy="-90000" algn="bl" rotWithShape="0"/>
                </a:effectLst>
                <a:latin typeface="+mn-ea"/>
                <a:cs typeface="Times New Roman" panose="02020603050405020304" pitchFamily="18" charset="0"/>
              </a:rPr>
              <a:t>年之前）</a:t>
            </a:r>
            <a:endParaRPr lang="ru-RU" sz="4000" b="1" cap="all" dirty="0">
              <a:effectLst>
                <a:reflection blurRad="12700" stA="48000" endA="300" endPos="55000" dir="5400000" sy="-90000" algn="bl" rotWithShape="0"/>
              </a:effectLst>
              <a:latin typeface="+mn-ea"/>
              <a:cs typeface="Times New Roman" panose="02020603050405020304" pitchFamily="18" charset="0"/>
            </a:endParaRPr>
          </a:p>
        </p:txBody>
      </p:sp>
      <p:sp>
        <p:nvSpPr>
          <p:cNvPr id="14" name="Заголовок 1"/>
          <p:cNvSpPr txBox="1">
            <a:spLocks/>
          </p:cNvSpPr>
          <p:nvPr/>
        </p:nvSpPr>
        <p:spPr>
          <a:xfrm>
            <a:off x="2744981" y="667930"/>
            <a:ext cx="7704856" cy="910208"/>
          </a:xfrm>
          <a:prstGeom prst="rect">
            <a:avLst/>
          </a:prstGeom>
          <a:ln w="31750">
            <a:noFill/>
          </a:ln>
          <a:effectLst>
            <a:outerShdw blurRad="50800" dist="50800" dir="5400000" algn="ctr" rotWithShape="0">
              <a:srgbClr val="000000">
                <a:alpha val="0"/>
              </a:srgbClr>
            </a:outerShdw>
          </a:effectLst>
        </p:spPr>
        <p:txBody>
          <a:bodyPr anchor="ctr">
            <a:normAutofit fontScale="97500"/>
          </a:bodyPr>
          <a:lstStyle/>
          <a:p>
            <a:pPr>
              <a:defRPr/>
            </a:pPr>
            <a:r>
              <a:rPr lang="ru-RU" sz="1400" cap="all" dirty="0">
                <a:solidFill>
                  <a:schemeClr val="accent2"/>
                </a:solidFill>
                <a:effectLst>
                  <a:reflection blurRad="12700" stA="48000" endA="300" endPos="55000" dir="5400000" sy="-90000" algn="bl" rotWithShape="0"/>
                </a:effectLst>
                <a:latin typeface="+mj-lt"/>
                <a:ea typeface="+mj-ea"/>
                <a:cs typeface="+mj-cs"/>
              </a:rPr>
              <a:t/>
            </a:r>
            <a:br>
              <a:rPr lang="ru-RU" sz="1400" cap="all" dirty="0">
                <a:solidFill>
                  <a:schemeClr val="accent2"/>
                </a:solidFill>
                <a:effectLst>
                  <a:reflection blurRad="12700" stA="48000" endA="300" endPos="55000" dir="5400000" sy="-90000" algn="bl" rotWithShape="0"/>
                </a:effectLst>
                <a:latin typeface="+mj-lt"/>
                <a:ea typeface="+mj-ea"/>
                <a:cs typeface="+mj-cs"/>
              </a:rPr>
            </a:br>
            <a:endParaRPr lang="ru-RU" sz="1400" b="1" cap="all" dirty="0">
              <a:solidFill>
                <a:schemeClr val="accent2"/>
              </a:solidFill>
              <a:effectLst>
                <a:reflection blurRad="12700" stA="48000" endA="300" endPos="55000" dir="5400000" sy="-90000" algn="bl" rotWithShape="0"/>
              </a:effectLst>
              <a:latin typeface="+mj-lt"/>
              <a:ea typeface="+mj-ea"/>
              <a:cs typeface="+mj-cs"/>
            </a:endParaRPr>
          </a:p>
        </p:txBody>
      </p:sp>
      <p:sp>
        <p:nvSpPr>
          <p:cNvPr id="16" name="Заголовок 1"/>
          <p:cNvSpPr txBox="1">
            <a:spLocks/>
          </p:cNvSpPr>
          <p:nvPr/>
        </p:nvSpPr>
        <p:spPr>
          <a:xfrm>
            <a:off x="1631504" y="5517232"/>
            <a:ext cx="8686800" cy="838200"/>
          </a:xfrm>
          <a:prstGeom prst="rect">
            <a:avLst/>
          </a:prstGeom>
          <a:ln w="31750">
            <a:noFill/>
          </a:ln>
          <a:effectLst>
            <a:outerShdw blurRad="50800" dist="50800" dir="5400000" algn="ctr" rotWithShape="0">
              <a:srgbClr val="000000">
                <a:alpha val="0"/>
              </a:srgbClr>
            </a:outerShdw>
          </a:effectLst>
        </p:spPr>
        <p:txBody>
          <a:bodyPr anchor="ctr"/>
          <a:lstStyle/>
          <a:p>
            <a:pPr>
              <a:defRPr/>
            </a:pPr>
            <a:r>
              <a:rPr lang="en-US" altLang="zh-CN" cap="all" dirty="0">
                <a:solidFill>
                  <a:schemeClr val="accent2">
                    <a:lumMod val="75000"/>
                  </a:schemeClr>
                </a:solidFill>
                <a:effectLst>
                  <a:reflection blurRad="12700" stA="48000" endA="300" endPos="55000" dir="5400000" sy="-90000" algn="bl" rotWithShape="0"/>
                </a:effectLst>
                <a:latin typeface="+mj-lt"/>
                <a:ea typeface="+mj-ea"/>
                <a:cs typeface="+mj-cs"/>
              </a:rPr>
              <a:t>2017</a:t>
            </a:r>
            <a:r>
              <a:rPr lang="zh-CN" altLang="en-US" cap="all" dirty="0">
                <a:solidFill>
                  <a:schemeClr val="accent2">
                    <a:lumMod val="75000"/>
                  </a:schemeClr>
                </a:solidFill>
                <a:effectLst>
                  <a:reflection blurRad="12700" stA="48000" endA="300" endPos="55000" dir="5400000" sy="-90000" algn="bl" rotWithShape="0"/>
                </a:effectLst>
                <a:latin typeface="+mj-lt"/>
                <a:ea typeface="+mj-ea"/>
                <a:cs typeface="+mj-cs"/>
              </a:rPr>
              <a:t>年孔金斯基区的实际收获产品数量</a:t>
            </a:r>
            <a:r>
              <a:rPr lang="ru-RU" cap="all" dirty="0">
                <a:solidFill>
                  <a:schemeClr val="accent2"/>
                </a:solidFill>
                <a:effectLst>
                  <a:reflection blurRad="12700" stA="48000" endA="300" endPos="55000" dir="5400000" sy="-90000" algn="bl" rotWithShape="0"/>
                </a:effectLst>
                <a:latin typeface="+mj-lt"/>
                <a:ea typeface="+mj-ea"/>
                <a:cs typeface="+mj-cs"/>
              </a:rPr>
              <a:t/>
            </a:r>
            <a:br>
              <a:rPr lang="ru-RU" cap="all" dirty="0">
                <a:solidFill>
                  <a:schemeClr val="accent2"/>
                </a:solidFill>
                <a:effectLst>
                  <a:reflection blurRad="12700" stA="48000" endA="300" endPos="55000" dir="5400000" sy="-90000" algn="bl" rotWithShape="0"/>
                </a:effectLst>
                <a:latin typeface="+mj-lt"/>
                <a:ea typeface="+mj-ea"/>
                <a:cs typeface="+mj-cs"/>
              </a:rPr>
            </a:br>
            <a:endParaRPr lang="ru-RU" b="1" cap="all" dirty="0">
              <a:solidFill>
                <a:schemeClr val="accent2"/>
              </a:solidFill>
              <a:effectLst>
                <a:reflection blurRad="12700" stA="48000" endA="300" endPos="55000" dir="5400000" sy="-90000" algn="bl" rotWithShape="0"/>
              </a:effectLst>
              <a:latin typeface="+mj-lt"/>
              <a:ea typeface="+mj-ea"/>
              <a:cs typeface="+mj-cs"/>
            </a:endParaRPr>
          </a:p>
        </p:txBody>
      </p:sp>
      <p:sp>
        <p:nvSpPr>
          <p:cNvPr id="17" name="Заголовок 1"/>
          <p:cNvSpPr txBox="1">
            <a:spLocks/>
          </p:cNvSpPr>
          <p:nvPr/>
        </p:nvSpPr>
        <p:spPr>
          <a:xfrm>
            <a:off x="1847528" y="1484785"/>
            <a:ext cx="8686800" cy="405683"/>
          </a:xfrm>
          <a:prstGeom prst="rect">
            <a:avLst/>
          </a:prstGeom>
        </p:spPr>
        <p:txBody>
          <a:bodyPr lIns="108000" tIns="0" rIns="504000" bIns="36000" anchor="ctr">
            <a:spAutoFit/>
            <a:scene3d>
              <a:camera prst="orthographicFront"/>
              <a:lightRig rig="threePt" dir="t"/>
            </a:scene3d>
            <a:sp3d>
              <a:bevelT w="0"/>
            </a:sp3d>
          </a:bodyPr>
          <a:lstStyle/>
          <a:p>
            <a:pPr>
              <a:defRPr/>
            </a:pPr>
            <a:r>
              <a:rPr lang="ru-RU" sz="2400" cap="all" dirty="0">
                <a:solidFill>
                  <a:srgbClr val="FF0000"/>
                </a:solidFill>
                <a:effectLst>
                  <a:reflection blurRad="12700" stA="48000" endA="300" endPos="55000" dir="5400000" sy="-90000" algn="bl" rotWithShape="0"/>
                </a:effectLst>
                <a:latin typeface="+mj-lt"/>
                <a:ea typeface="+mj-ea"/>
                <a:cs typeface="+mj-cs"/>
              </a:rPr>
              <a:t>     9562 </a:t>
            </a:r>
            <a:r>
              <a:rPr lang="zh-CN" altLang="ru-RU" sz="1400" cap="all" dirty="0">
                <a:solidFill>
                  <a:srgbClr val="FF0000"/>
                </a:solidFill>
                <a:effectLst>
                  <a:reflection blurRad="12700" stA="48000" endA="300" endPos="55000" dir="5400000" sy="-90000" algn="bl" rotWithShape="0"/>
                </a:effectLst>
                <a:latin typeface="+mj-lt"/>
                <a:ea typeface="+mj-ea"/>
                <a:cs typeface="+mj-cs"/>
              </a:rPr>
              <a:t>吨</a:t>
            </a:r>
            <a:r>
              <a:rPr lang="ru-RU" sz="1400" cap="all" dirty="0">
                <a:solidFill>
                  <a:srgbClr val="FF0000"/>
                </a:solidFill>
                <a:effectLst>
                  <a:reflection blurRad="12700" stA="48000" endA="300" endPos="55000" dir="5400000" sy="-90000" algn="bl" rotWithShape="0"/>
                </a:effectLst>
                <a:latin typeface="+mj-lt"/>
                <a:ea typeface="+mj-ea"/>
                <a:cs typeface="+mj-cs"/>
              </a:rPr>
              <a:t>/</a:t>
            </a:r>
            <a:r>
              <a:rPr lang="zh-CN" altLang="ru-RU" sz="1400" cap="all" dirty="0">
                <a:solidFill>
                  <a:srgbClr val="FF0000"/>
                </a:solidFill>
                <a:effectLst>
                  <a:reflection blurRad="12700" stA="48000" endA="300" endPos="55000" dir="5400000" sy="-90000" algn="bl" rotWithShape="0"/>
                </a:effectLst>
                <a:latin typeface="+mj-lt"/>
                <a:ea typeface="+mj-ea"/>
                <a:cs typeface="+mj-cs"/>
              </a:rPr>
              <a:t>年</a:t>
            </a:r>
            <a:r>
              <a:rPr lang="ru-RU" sz="1400" cap="all" dirty="0">
                <a:solidFill>
                  <a:srgbClr val="FF0000"/>
                </a:solidFill>
                <a:effectLst>
                  <a:reflection blurRad="12700" stA="48000" endA="300" endPos="55000" dir="5400000" sy="-90000" algn="bl" rotWithShape="0"/>
                </a:effectLst>
                <a:latin typeface="+mj-lt"/>
                <a:ea typeface="+mj-ea"/>
                <a:cs typeface="+mj-cs"/>
              </a:rPr>
              <a:t>  </a:t>
            </a:r>
            <a:r>
              <a:rPr lang="ru-RU" sz="2400" cap="all" dirty="0">
                <a:solidFill>
                  <a:srgbClr val="FF0000"/>
                </a:solidFill>
                <a:effectLst>
                  <a:reflection blurRad="12700" stA="48000" endA="300" endPos="55000" dir="5400000" sy="-90000" algn="bl" rotWithShape="0"/>
                </a:effectLst>
                <a:latin typeface="+mj-lt"/>
                <a:ea typeface="+mj-ea"/>
                <a:cs typeface="+mj-cs"/>
              </a:rPr>
              <a:t>                    6061</a:t>
            </a:r>
            <a:r>
              <a:rPr lang="zh-CN" altLang="ru-RU" sz="2400" cap="all" dirty="0">
                <a:solidFill>
                  <a:srgbClr val="FF0000"/>
                </a:solidFill>
                <a:effectLst>
                  <a:reflection blurRad="12700" stA="48000" endA="300" endPos="55000" dir="5400000" sy="-90000" algn="bl" rotWithShape="0"/>
                </a:effectLst>
              </a:rPr>
              <a:t>吨</a:t>
            </a:r>
            <a:r>
              <a:rPr lang="ru-RU" altLang="zh-CN" sz="2400" cap="all" dirty="0">
                <a:solidFill>
                  <a:srgbClr val="FF0000"/>
                </a:solidFill>
                <a:effectLst>
                  <a:reflection blurRad="12700" stA="48000" endA="300" endPos="55000" dir="5400000" sy="-90000" algn="bl" rotWithShape="0"/>
                </a:effectLst>
              </a:rPr>
              <a:t>/</a:t>
            </a:r>
            <a:r>
              <a:rPr lang="zh-CN" altLang="ru-RU" sz="2400" cap="all" dirty="0">
                <a:solidFill>
                  <a:srgbClr val="FF0000"/>
                </a:solidFill>
                <a:effectLst>
                  <a:reflection blurRad="12700" stA="48000" endA="300" endPos="55000" dir="5400000" sy="-90000" algn="bl" rotWithShape="0"/>
                </a:effectLst>
              </a:rPr>
              <a:t>年</a:t>
            </a:r>
            <a:r>
              <a:rPr lang="ru-RU" altLang="zh-CN" sz="2400" cap="all" dirty="0">
                <a:solidFill>
                  <a:srgbClr val="FF0000"/>
                </a:solidFill>
                <a:effectLst>
                  <a:reflection blurRad="12700" stA="48000" endA="300" endPos="55000" dir="5400000" sy="-90000" algn="bl" rotWithShape="0"/>
                </a:effectLst>
              </a:rPr>
              <a:t> </a:t>
            </a:r>
            <a:r>
              <a:rPr lang="en-US" altLang="zh-CN" sz="2400" cap="all" dirty="0">
                <a:solidFill>
                  <a:srgbClr val="FF0000"/>
                </a:solidFill>
                <a:effectLst>
                  <a:reflection blurRad="12700" stA="48000" endA="300" endPos="55000" dir="5400000" sy="-90000" algn="bl" rotWithShape="0"/>
                </a:effectLst>
              </a:rPr>
              <a:t>		</a:t>
            </a:r>
            <a:r>
              <a:rPr lang="ru-RU" sz="2400" cap="all" dirty="0">
                <a:solidFill>
                  <a:srgbClr val="FF0000"/>
                </a:solidFill>
                <a:effectLst>
                  <a:reflection blurRad="12700" stA="48000" endA="300" endPos="55000" dir="5400000" sy="-90000" algn="bl" rotWithShape="0"/>
                </a:effectLst>
                <a:latin typeface="+mj-lt"/>
                <a:ea typeface="+mj-ea"/>
                <a:cs typeface="+mj-cs"/>
              </a:rPr>
              <a:t>658</a:t>
            </a:r>
            <a:r>
              <a:rPr lang="zh-CN" altLang="en-US" sz="2400" cap="all" dirty="0">
                <a:solidFill>
                  <a:srgbClr val="FF0000"/>
                </a:solidFill>
                <a:effectLst>
                  <a:reflection blurRad="12700" stA="48000" endA="300" endPos="55000" dir="5400000" sy="-90000" algn="bl" rotWithShape="0"/>
                </a:effectLst>
                <a:latin typeface="+mj-lt"/>
                <a:ea typeface="+mj-ea"/>
                <a:cs typeface="+mj-cs"/>
              </a:rPr>
              <a:t> </a:t>
            </a:r>
            <a:r>
              <a:rPr lang="zh-CN" altLang="ru-RU" sz="2400" cap="all" dirty="0">
                <a:solidFill>
                  <a:srgbClr val="FF0000"/>
                </a:solidFill>
                <a:effectLst>
                  <a:reflection blurRad="12700" stA="48000" endA="300" endPos="55000" dir="5400000" sy="-90000" algn="bl" rotWithShape="0"/>
                </a:effectLst>
              </a:rPr>
              <a:t>吨</a:t>
            </a:r>
            <a:r>
              <a:rPr lang="ru-RU" altLang="zh-CN" sz="2400" cap="all" dirty="0">
                <a:solidFill>
                  <a:srgbClr val="FF0000"/>
                </a:solidFill>
                <a:effectLst>
                  <a:reflection blurRad="12700" stA="48000" endA="300" endPos="55000" dir="5400000" sy="-90000" algn="bl" rotWithShape="0"/>
                </a:effectLst>
              </a:rPr>
              <a:t>/</a:t>
            </a:r>
            <a:r>
              <a:rPr lang="zh-CN" altLang="ru-RU" sz="2400" cap="all" dirty="0">
                <a:solidFill>
                  <a:srgbClr val="FF0000"/>
                </a:solidFill>
                <a:effectLst>
                  <a:reflection blurRad="12700" stA="48000" endA="300" endPos="55000" dir="5400000" sy="-90000" algn="bl" rotWithShape="0"/>
                </a:effectLst>
              </a:rPr>
              <a:t>年</a:t>
            </a:r>
            <a:r>
              <a:rPr lang="ru-RU" altLang="zh-CN" sz="2400" cap="all" dirty="0">
                <a:solidFill>
                  <a:srgbClr val="FF0000"/>
                </a:solidFill>
                <a:effectLst>
                  <a:reflection blurRad="12700" stA="48000" endA="300" endPos="55000" dir="5400000" sy="-90000" algn="bl" rotWithShape="0"/>
                </a:effectLst>
              </a:rPr>
              <a:t> </a:t>
            </a:r>
            <a:endParaRPr lang="ru-RU" sz="2400" cap="all" dirty="0">
              <a:solidFill>
                <a:srgbClr val="FF0000"/>
              </a:solidFill>
              <a:effectLst>
                <a:reflection blurRad="12700" stA="48000" endA="300" endPos="55000" dir="5400000" sy="-90000" algn="bl" rotWithShape="0"/>
              </a:effectLst>
              <a:latin typeface="+mj-lt"/>
              <a:ea typeface="+mj-ea"/>
              <a:cs typeface="+mj-cs"/>
            </a:endParaRPr>
          </a:p>
        </p:txBody>
      </p:sp>
      <p:pic>
        <p:nvPicPr>
          <p:cNvPr id="5130" name="Picture 7" descr="C:\Users\021501\Desktop\ТЗЮ 2017\фото РЕГИОН 2017\логотип Гриб Дары природы 2.jpg"/>
          <p:cNvPicPr>
            <a:picLocks noChangeAspect="1" noChangeArrowheads="1"/>
          </p:cNvPicPr>
          <p:nvPr/>
        </p:nvPicPr>
        <p:blipFill>
          <a:blip r:embed="rId5">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7866506"/>
      </p:ext>
    </p:extLst>
  </p:cSld>
  <p:clrMapOvr>
    <a:masterClrMapping/>
  </p:clrMapOvr>
  <p:transition>
    <p:pull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Диаграмма 5"/>
          <p:cNvGraphicFramePr>
            <a:graphicFrameLocks/>
          </p:cNvGraphicFramePr>
          <p:nvPr/>
        </p:nvGraphicFramePr>
        <p:xfrm>
          <a:off x="1924051" y="1555751"/>
          <a:ext cx="4371975" cy="3941763"/>
        </p:xfrm>
        <a:graphic>
          <a:graphicData uri="http://schemas.openxmlformats.org/presentationml/2006/ole">
            <mc:AlternateContent xmlns:mc="http://schemas.openxmlformats.org/markup-compatibility/2006">
              <mc:Choice xmlns:v="urn:schemas-microsoft-com:vml" Requires="v">
                <p:oleObj spid="_x0000_s3105" name="Диаграмма" r:id="rId3" imgW="4552821" imgH="4105350" progId="Excel.Chart.8">
                  <p:embed/>
                </p:oleObj>
              </mc:Choice>
              <mc:Fallback>
                <p:oleObj name="Диаграмма" r:id="rId3" imgW="4552821" imgH="4105350" progId="Excel.Chart.8">
                  <p:embed/>
                  <p:pic>
                    <p:nvPicPr>
                      <p:cNvPr id="1026" name="Диаграмма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4051" y="1555751"/>
                        <a:ext cx="4371975" cy="3941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27" name="Picture 2" descr="C:\Users\021501\Desktop\ТЗЮ 2017\фото РЕГИОН 2017\еще\DSC02167.JPG"/>
          <p:cNvPicPr>
            <a:picLocks noChangeAspect="1" noChangeArrowheads="1"/>
          </p:cNvPicPr>
          <p:nvPr/>
        </p:nvPicPr>
        <p:blipFill>
          <a:blip r:embed="rId5">
            <a:extLst>
              <a:ext uri="{28A0092B-C50C-407E-A947-70E740481C1C}">
                <a14:useLocalDpi xmlns:a14="http://schemas.microsoft.com/office/drawing/2010/main" val="0"/>
              </a:ext>
            </a:extLst>
          </a:blip>
          <a:srcRect t="3001" b="9007"/>
          <a:stretch>
            <a:fillRect/>
          </a:stretch>
        </p:blipFill>
        <p:spPr bwMode="auto">
          <a:xfrm>
            <a:off x="4800600" y="2781301"/>
            <a:ext cx="3060700" cy="1793875"/>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028" name="Picture 5" descr="C:\Users\021501\Desktop\ТЗЮ 2017\фото РЕГИОН 2017\еще\DSC02170.JPG"/>
          <p:cNvPicPr>
            <a:picLocks noChangeAspect="1" noChangeArrowheads="1"/>
          </p:cNvPicPr>
          <p:nvPr/>
        </p:nvPicPr>
        <p:blipFill>
          <a:blip r:embed="rId6">
            <a:extLst>
              <a:ext uri="{28A0092B-C50C-407E-A947-70E740481C1C}">
                <a14:useLocalDpi xmlns:a14="http://schemas.microsoft.com/office/drawing/2010/main" val="0"/>
              </a:ext>
            </a:extLst>
          </a:blip>
          <a:srcRect r="11549" b="23097"/>
          <a:stretch>
            <a:fillRect/>
          </a:stretch>
        </p:blipFill>
        <p:spPr bwMode="auto">
          <a:xfrm>
            <a:off x="6888164" y="4005263"/>
            <a:ext cx="3011487" cy="174625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029" name="Picture 3" descr="C:\Users\021501\Desktop\ТЗЮ 2017\фото РЕГИОН 2017\еще\DSC02153.JPG"/>
          <p:cNvPicPr>
            <a:picLocks noChangeAspect="1" noChangeArrowheads="1"/>
          </p:cNvPicPr>
          <p:nvPr/>
        </p:nvPicPr>
        <p:blipFill>
          <a:blip r:embed="rId7">
            <a:extLst>
              <a:ext uri="{28A0092B-C50C-407E-A947-70E740481C1C}">
                <a14:useLocalDpi xmlns:a14="http://schemas.microsoft.com/office/drawing/2010/main" val="0"/>
              </a:ext>
            </a:extLst>
          </a:blip>
          <a:srcRect l="1421" t="7903" r="1421" b="6004"/>
          <a:stretch>
            <a:fillRect/>
          </a:stretch>
        </p:blipFill>
        <p:spPr bwMode="auto">
          <a:xfrm>
            <a:off x="6888164" y="1700214"/>
            <a:ext cx="2973387" cy="1754187"/>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030" name="Picture 7" descr="C:\Users\021501\Desktop\ТЗЮ 2017\фото РЕГИОН 2017\логотип Гриб Дары природы 2.jpg"/>
          <p:cNvPicPr>
            <a:picLocks noChangeAspect="1" noChangeArrowheads="1"/>
          </p:cNvPicPr>
          <p:nvPr/>
        </p:nvPicPr>
        <p:blipFill>
          <a:blip r:embed="rId8">
            <a:extLst>
              <a:ext uri="{28A0092B-C50C-407E-A947-70E740481C1C}">
                <a14:useLocalDpi xmlns:a14="http://schemas.microsoft.com/office/drawing/2010/main" val="0"/>
              </a:ext>
            </a:extLst>
          </a:blip>
          <a:srcRect t="2728" b="5455"/>
          <a:stretch>
            <a:fillRect/>
          </a:stretch>
        </p:blipFill>
        <p:spPr bwMode="auto">
          <a:xfrm>
            <a:off x="1597026" y="38967"/>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txBox="1">
            <a:spLocks noChangeArrowheads="1"/>
          </p:cNvSpPr>
          <p:nvPr/>
        </p:nvSpPr>
        <p:spPr>
          <a:xfrm>
            <a:off x="2424114" y="1"/>
            <a:ext cx="7704137" cy="963613"/>
          </a:xfrm>
          <a:prstGeom prst="rect">
            <a:avLst/>
          </a:prstGeom>
        </p:spPr>
        <p:txBody>
          <a:bodyPr/>
          <a:lstStyle/>
          <a:p>
            <a:pPr>
              <a:defRPr/>
            </a:pPr>
            <a:endParaRPr lang="en" sz="1400" b="1" dirty="0">
              <a:latin typeface="Times New Roman" panose="02020603050405020304" pitchFamily="18" charset="0"/>
              <a:cs typeface="Times New Roman" panose="02020603050405020304" pitchFamily="18" charset="0"/>
            </a:endParaRPr>
          </a:p>
          <a:p>
            <a:pPr>
              <a:defRPr/>
            </a:pPr>
            <a:r>
              <a:rPr lang="en-US" altLang="zh-CN" sz="1400" b="1" dirty="0"/>
              <a:t>《</a:t>
            </a:r>
            <a:r>
              <a:rPr lang="zh-CN" altLang="en-US" sz="1400" b="1" dirty="0"/>
              <a:t>区域</a:t>
            </a:r>
            <a:r>
              <a:rPr lang="en-US" altLang="zh-CN" sz="1400" b="1" dirty="0"/>
              <a:t>-</a:t>
            </a:r>
            <a:r>
              <a:rPr lang="en" altLang="zh-CN" sz="1400" b="1" dirty="0"/>
              <a:t>K</a:t>
            </a:r>
            <a:r>
              <a:rPr lang="en-US" altLang="zh-CN" sz="1400" b="1" dirty="0"/>
              <a:t>》</a:t>
            </a:r>
            <a:r>
              <a:rPr lang="zh-CN" altLang="en-US" sz="1400" b="1" dirty="0"/>
              <a:t>有限责任公司</a:t>
            </a:r>
            <a:r>
              <a:rPr lang="zh-CN" altLang="en-US" sz="1400" b="1" dirty="0">
                <a:latin typeface="Times New Roman" panose="02020603050405020304" pitchFamily="18" charset="0"/>
                <a:cs typeface="Times New Roman" panose="02020603050405020304" pitchFamily="18" charset="0"/>
              </a:rPr>
              <a:t>的采购点位于全德利亚村，纳扎罗沃村，保加类村， 苏古乐村，尤马斯村，卢过瓦伊村。 </a:t>
            </a:r>
            <a:endParaRPr lang="ru-RU" sz="1400" b="1" dirty="0">
              <a:latin typeface="Times New Roman" panose="02020603050405020304" pitchFamily="18" charset="0"/>
              <a:cs typeface="Times New Roman" panose="02020603050405020304" pitchFamily="18" charset="0"/>
            </a:endParaRPr>
          </a:p>
          <a:p>
            <a:pPr>
              <a:defRPr/>
            </a:pPr>
            <a:r>
              <a:rPr lang="zh-CN" altLang="en-US" sz="1400" b="1" dirty="0">
                <a:latin typeface="Times New Roman" panose="02020603050405020304" pitchFamily="18" charset="0"/>
                <a:cs typeface="Times New Roman" panose="02020603050405020304" pitchFamily="18" charset="0"/>
              </a:rPr>
              <a:t>在梅日杜列琴斯克的野生植物生产工厂也会进行野生植物的采购。</a:t>
            </a:r>
            <a:r>
              <a:rPr lang="ru-RU" sz="1400" b="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51070655"/>
      </p:ext>
    </p:extLst>
  </p:cSld>
  <p:clrMapOvr>
    <a:masterClrMapping/>
  </p:clrMapOvr>
  <p:transition>
    <p:pull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021501\Documents\БАННЕРЫ 2013\ЮГОРСКАЯ ЯГОДА\P9200361.JPG"/>
          <p:cNvPicPr>
            <a:picLocks noChangeAspect="1" noChangeArrowheads="1"/>
          </p:cNvPicPr>
          <p:nvPr/>
        </p:nvPicPr>
        <p:blipFill>
          <a:blip r:embed="rId2">
            <a:extLst>
              <a:ext uri="{28A0092B-C50C-407E-A947-70E740481C1C}">
                <a14:useLocalDpi xmlns:a14="http://schemas.microsoft.com/office/drawing/2010/main" val="0"/>
              </a:ext>
            </a:extLst>
          </a:blip>
          <a:srcRect t="21800" r="629" b="32700"/>
          <a:stretch>
            <a:fillRect/>
          </a:stretch>
        </p:blipFill>
        <p:spPr bwMode="auto">
          <a:xfrm>
            <a:off x="1919289" y="3429000"/>
            <a:ext cx="8264525" cy="283845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6147" name="Picture 7" descr="C:\Users\021501\Desktop\ТЗЮ 2017\фото РЕГИОН 2017\логотип Гриб Дары природы 2.jpg"/>
          <p:cNvPicPr>
            <a:picLocks noChangeAspect="1" noChangeArrowheads="1"/>
          </p:cNvPicPr>
          <p:nvPr/>
        </p:nvPicPr>
        <p:blipFill>
          <a:blip r:embed="rId3">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Rectangle 2"/>
          <p:cNvSpPr txBox="1">
            <a:spLocks noChangeArrowheads="1"/>
          </p:cNvSpPr>
          <p:nvPr/>
        </p:nvSpPr>
        <p:spPr bwMode="auto">
          <a:xfrm>
            <a:off x="2495551" y="260351"/>
            <a:ext cx="75596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zh-CN" sz="1400" b="1" dirty="0"/>
          </a:p>
          <a:p>
            <a:pPr eaLnBrk="1" hangingPunct="1"/>
            <a:r>
              <a:rPr lang="zh-CN" altLang="en-US" sz="1400" b="1" dirty="0"/>
              <a:t>     公司与孔金斯基区市政财产管理委员会达成了一项租赁协议，租借野生植物工厂的第一期建筑到</a:t>
            </a:r>
            <a:r>
              <a:rPr lang="en-US" altLang="zh-CN" sz="1400" b="1" dirty="0"/>
              <a:t>2020</a:t>
            </a:r>
            <a:r>
              <a:rPr lang="zh-CN" altLang="en-US" sz="1400" b="1" dirty="0"/>
              <a:t>年。</a:t>
            </a:r>
            <a:endParaRPr lang="ru-RU" altLang="ru-RU" sz="1400" b="1" dirty="0"/>
          </a:p>
          <a:p>
            <a:pPr eaLnBrk="1" hangingPunct="1"/>
            <a:r>
              <a:rPr lang="zh-CN" altLang="en-US" sz="1400" b="1" dirty="0"/>
              <a:t>    该工厂第一阶段的建筑面积为</a:t>
            </a:r>
            <a:r>
              <a:rPr lang="en-US" altLang="zh-CN" sz="1400" b="1" dirty="0"/>
              <a:t>1544</a:t>
            </a:r>
            <a:r>
              <a:rPr lang="zh-CN" altLang="en-US" sz="1400" b="1" dirty="0"/>
              <a:t>平方米。</a:t>
            </a:r>
            <a:endParaRPr lang="ru-RU" altLang="ru-RU" sz="1400" b="1" dirty="0"/>
          </a:p>
          <a:p>
            <a:pPr eaLnBrk="1" hangingPunct="1"/>
            <a:endParaRPr lang="ru-RU" altLang="ru-RU" sz="1600" b="1" dirty="0">
              <a:solidFill>
                <a:schemeClr val="bg1"/>
              </a:solidFill>
            </a:endParaRPr>
          </a:p>
        </p:txBody>
      </p:sp>
      <p:pic>
        <p:nvPicPr>
          <p:cNvPr id="6149" name="Picture 4" descr="D:\OTKAT\Desktop\ДИКОРОСЫ\ФОТО регион\IMGP0038.JPG"/>
          <p:cNvPicPr>
            <a:picLocks noChangeAspect="1" noChangeArrowheads="1"/>
          </p:cNvPicPr>
          <p:nvPr/>
        </p:nvPicPr>
        <p:blipFill>
          <a:blip r:embed="rId4">
            <a:extLst>
              <a:ext uri="{28A0092B-C50C-407E-A947-70E740481C1C}">
                <a14:useLocalDpi xmlns:a14="http://schemas.microsoft.com/office/drawing/2010/main" val="0"/>
              </a:ext>
            </a:extLst>
          </a:blip>
          <a:srcRect l="4410" t="2589" r="1764" b="9415"/>
          <a:stretch>
            <a:fillRect/>
          </a:stretch>
        </p:blipFill>
        <p:spPr bwMode="auto">
          <a:xfrm>
            <a:off x="1919289" y="1628775"/>
            <a:ext cx="2160587" cy="1519238"/>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6150" name="Picture 2" descr="C:\Users\021501\Desktop\ТЗЮ 2017\фото РЕГИОН 2017\еще\DSC05589.JPG"/>
          <p:cNvPicPr>
            <a:picLocks noChangeAspect="1" noChangeArrowheads="1"/>
          </p:cNvPicPr>
          <p:nvPr/>
        </p:nvPicPr>
        <p:blipFill>
          <a:blip r:embed="rId5">
            <a:extLst>
              <a:ext uri="{28A0092B-C50C-407E-A947-70E740481C1C}">
                <a14:useLocalDpi xmlns:a14="http://schemas.microsoft.com/office/drawing/2010/main" val="0"/>
              </a:ext>
            </a:extLst>
          </a:blip>
          <a:srcRect t="3236" b="2887"/>
          <a:stretch>
            <a:fillRect/>
          </a:stretch>
        </p:blipFill>
        <p:spPr bwMode="auto">
          <a:xfrm>
            <a:off x="8040688" y="1628776"/>
            <a:ext cx="2159000" cy="1520825"/>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6151" name="Picture 2" descr="C:\Users\021501\Desktop\ТЗЮ 2017\фото РЕГИОН 2017\Новоселов\IMG-6aaa30300ba7974d49fe739c5efe2cb1-V.jpg"/>
          <p:cNvPicPr>
            <a:picLocks noChangeAspect="1" noChangeArrowheads="1"/>
          </p:cNvPicPr>
          <p:nvPr/>
        </p:nvPicPr>
        <p:blipFill>
          <a:blip r:embed="rId6">
            <a:extLst>
              <a:ext uri="{28A0092B-C50C-407E-A947-70E740481C1C}">
                <a14:useLocalDpi xmlns:a14="http://schemas.microsoft.com/office/drawing/2010/main" val="0"/>
              </a:ext>
            </a:extLst>
          </a:blip>
          <a:srcRect l="11810" t="31299" r="5118" b="21260"/>
          <a:stretch>
            <a:fillRect/>
          </a:stretch>
        </p:blipFill>
        <p:spPr bwMode="auto">
          <a:xfrm>
            <a:off x="6024564" y="1628775"/>
            <a:ext cx="2003425" cy="1525588"/>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6152" name="Picture 2" descr="C:\Users\021501\Desktop\ТЗЮ 2017\фото РЕГИОН 2017\Новоселов\IMG-0214729686ed38a804ae8a31fda150a8-V.jpg"/>
          <p:cNvPicPr>
            <a:picLocks noChangeAspect="1" noChangeArrowheads="1"/>
          </p:cNvPicPr>
          <p:nvPr/>
        </p:nvPicPr>
        <p:blipFill>
          <a:blip r:embed="rId7">
            <a:extLst>
              <a:ext uri="{28A0092B-C50C-407E-A947-70E740481C1C}">
                <a14:useLocalDpi xmlns:a14="http://schemas.microsoft.com/office/drawing/2010/main" val="0"/>
              </a:ext>
            </a:extLst>
          </a:blip>
          <a:srcRect t="23917" b="19324"/>
          <a:stretch>
            <a:fillRect/>
          </a:stretch>
        </p:blipFill>
        <p:spPr bwMode="auto">
          <a:xfrm>
            <a:off x="4008439" y="1628775"/>
            <a:ext cx="2014537" cy="1525588"/>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628582"/>
      </p:ext>
    </p:extLst>
  </p:cSld>
  <p:clrMapOvr>
    <a:masterClrMapping/>
  </p:clrMapOvr>
  <p:transition>
    <p:pull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zh-CN" altLang="en-US" dirty="0">
                <a:latin typeface="Times New Roman" panose="02020603050405020304" pitchFamily="18" charset="0"/>
                <a:cs typeface="Times New Roman" panose="02020603050405020304" pitchFamily="18" charset="0"/>
              </a:rPr>
              <a:t>项目的目标和任务</a:t>
            </a: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1703513" y="1844825"/>
            <a:ext cx="8496943" cy="4281339"/>
          </a:xfrm>
        </p:spPr>
        <p:txBody>
          <a:bodyPr>
            <a:normAutofit/>
          </a:bodyPr>
          <a:lstStyle/>
          <a:p>
            <a:pPr marL="0" indent="0">
              <a:buNone/>
            </a:pPr>
            <a:r>
              <a:rPr lang="zh-CN" altLang="ru-RU" sz="2000" b="1" dirty="0">
                <a:latin typeface="Times New Roman" panose="02020603050405020304" pitchFamily="18" charset="0"/>
                <a:cs typeface="Times New Roman" panose="02020603050405020304" pitchFamily="18" charset="0"/>
              </a:rPr>
              <a:t>项目</a:t>
            </a:r>
            <a:r>
              <a:rPr lang="zh-CN" altLang="en-US" sz="2000" b="1" dirty="0">
                <a:latin typeface="Times New Roman" panose="02020603050405020304" pitchFamily="18" charset="0"/>
                <a:cs typeface="Times New Roman" panose="02020603050405020304" pitchFamily="18" charset="0"/>
              </a:rPr>
              <a:t>的目标</a:t>
            </a:r>
            <a:r>
              <a:rPr lang="ru-RU" sz="2000" b="1" dirty="0">
                <a:latin typeface="Times New Roman" panose="02020603050405020304" pitchFamily="18" charset="0"/>
                <a:cs typeface="Times New Roman" panose="02020603050405020304" pitchFamily="18" charset="0"/>
              </a:rPr>
              <a:t>:</a:t>
            </a:r>
            <a:endParaRPr lang="en-US" sz="2000" b="1" dirty="0">
              <a:latin typeface="Times New Roman" panose="02020603050405020304" pitchFamily="18" charset="0"/>
              <a:cs typeface="Times New Roman" panose="02020603050405020304" pitchFamily="18" charset="0"/>
            </a:endParaRPr>
          </a:p>
          <a:p>
            <a:pPr marL="0" indent="0">
              <a:buNone/>
            </a:pPr>
            <a:r>
              <a:rPr lang="zh-CN" altLang="en-US" sz="2000" dirty="0">
                <a:latin typeface="Times New Roman" panose="02020603050405020304" pitchFamily="18" charset="0"/>
                <a:cs typeface="Times New Roman" panose="02020603050405020304" pitchFamily="18" charset="0"/>
              </a:rPr>
              <a:t>开发创新的化学和空化技术，用于生产可生物降解的复合建筑材料，泥炭钻井试剂，以及恢复石油污染土地和有机矿物的回收材料。</a:t>
            </a:r>
            <a:endParaRPr lang="en-US" altLang="zh-CN" sz="2000" dirty="0">
              <a:latin typeface="Times New Roman" panose="02020603050405020304" pitchFamily="18" charset="0"/>
              <a:cs typeface="Times New Roman" panose="02020603050405020304" pitchFamily="18" charset="0"/>
            </a:endParaRPr>
          </a:p>
          <a:p>
            <a:pPr marL="0" indent="0">
              <a:buNone/>
            </a:pPr>
            <a:r>
              <a:rPr lang="zh-CN" altLang="ru-RU" sz="2000" b="1" dirty="0">
                <a:latin typeface="Times New Roman" panose="02020603050405020304" pitchFamily="18" charset="0"/>
                <a:cs typeface="Times New Roman" panose="02020603050405020304" pitchFamily="18" charset="0"/>
              </a:rPr>
              <a:t>项目</a:t>
            </a:r>
            <a:r>
              <a:rPr lang="zh-CN" altLang="en-US" sz="2000" b="1" dirty="0">
                <a:latin typeface="Times New Roman" panose="02020603050405020304" pitchFamily="18" charset="0"/>
                <a:cs typeface="Times New Roman" panose="02020603050405020304" pitchFamily="18" charset="0"/>
              </a:rPr>
              <a:t>的任务</a:t>
            </a:r>
            <a:r>
              <a:rPr lang="ru-RU" sz="2000" b="1" dirty="0">
                <a:latin typeface="Times New Roman" panose="02020603050405020304" pitchFamily="18" charset="0"/>
                <a:cs typeface="Times New Roman" panose="02020603050405020304" pitchFamily="18" charset="0"/>
              </a:rPr>
              <a:t>:</a:t>
            </a:r>
          </a:p>
          <a:p>
            <a:pPr marL="457200" indent="-457200" algn="just">
              <a:buFont typeface="+mj-lt"/>
              <a:buAutoNum type="arabicPeriod"/>
            </a:pPr>
            <a:r>
              <a:rPr lang="zh-CN" altLang="en-US" sz="2000" dirty="0">
                <a:latin typeface="Times New Roman" panose="02020603050405020304" pitchFamily="18" charset="0"/>
                <a:cs typeface="Times New Roman" panose="02020603050405020304" pitchFamily="18" charset="0"/>
              </a:rPr>
              <a:t>创建自主能源化学泥炭加工综合体，包括制定措施以开发用于各种目的的稳定泥炭和木材组合物。（建筑材料，钻井，浮选试剂，石油污染土地复垦材料，有机矿物肥料）。</a:t>
            </a:r>
            <a:endParaRPr lang="en-US" altLang="zh-CN" sz="20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zh-CN" altLang="en-US" sz="2000" dirty="0">
                <a:latin typeface="Times New Roman" panose="02020603050405020304" pitchFamily="18" charset="0"/>
                <a:cs typeface="Times New Roman" panose="02020603050405020304" pitchFamily="18" charset="0"/>
              </a:rPr>
              <a:t>开发从泥炭中提取羧甲基化和磺乙基化学试剂的技术。</a:t>
            </a:r>
            <a:endParaRPr lang="ru-RU" sz="20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zh-CN" altLang="en-US" sz="2000" dirty="0">
                <a:latin typeface="Times New Roman" panose="02020603050405020304" pitchFamily="18" charset="0"/>
                <a:cs typeface="Times New Roman" panose="02020603050405020304" pitchFamily="18" charset="0"/>
              </a:rPr>
              <a:t>开发从泥煤中回收材料的技术用于恢复被污染的土壤。</a:t>
            </a:r>
            <a:endParaRPr lang="ru-RU" sz="2000" dirty="0"/>
          </a:p>
          <a:p>
            <a:pPr marL="457200" indent="-457200" algn="just">
              <a:buFont typeface="+mj-lt"/>
              <a:buAutoNum type="arabicPeriod"/>
            </a:pPr>
            <a:endParaRPr lang="ru-RU" sz="2000" dirty="0"/>
          </a:p>
          <a:p>
            <a:pPr>
              <a:buNone/>
            </a:pPr>
            <a:endParaRPr lang="ru-RU" dirty="0"/>
          </a:p>
        </p:txBody>
      </p:sp>
      <p:sp>
        <p:nvSpPr>
          <p:cNvPr id="4" name="Номер слайда 3"/>
          <p:cNvSpPr>
            <a:spLocks noGrp="1"/>
          </p:cNvSpPr>
          <p:nvPr>
            <p:ph type="sldNum" sz="quarter" idx="12"/>
          </p:nvPr>
        </p:nvSpPr>
        <p:spPr/>
        <p:txBody>
          <a:bodyPr/>
          <a:lstStyle/>
          <a:p>
            <a:fld id="{99F650A2-1736-41D1-B6ED-8EA5A177B5B1}" type="slidenum">
              <a:rPr lang="ru-RU" smtClean="0"/>
              <a:pPr/>
              <a:t>2</a:t>
            </a:fld>
            <a:endParaRPr lang="ru-RU"/>
          </a:p>
        </p:txBody>
      </p:sp>
    </p:spTree>
    <p:extLst>
      <p:ext uri="{BB962C8B-B14F-4D97-AF65-F5344CB8AC3E}">
        <p14:creationId xmlns:p14="http://schemas.microsoft.com/office/powerpoint/2010/main" val="4934132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021501\Desktop\ТЗЮ 2017\фото РЕГИОН 2017\Новоселов\IMG-97fae55a5d0a8ee30d70046f91d142b8-V.jpg"/>
          <p:cNvPicPr>
            <a:picLocks noChangeAspect="1" noChangeArrowheads="1"/>
          </p:cNvPicPr>
          <p:nvPr/>
        </p:nvPicPr>
        <p:blipFill>
          <a:blip r:embed="rId2" cstate="print">
            <a:extLst>
              <a:ext uri="{28A0092B-C50C-407E-A947-70E740481C1C}">
                <a14:useLocalDpi xmlns:a14="http://schemas.microsoft.com/office/drawing/2010/main" val="0"/>
              </a:ext>
            </a:extLst>
          </a:blip>
          <a:srcRect l="10335" r="4430" b="8241"/>
          <a:stretch>
            <a:fillRect/>
          </a:stretch>
        </p:blipFill>
        <p:spPr bwMode="auto">
          <a:xfrm>
            <a:off x="5735638" y="1628775"/>
            <a:ext cx="4138612" cy="223520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7171" name="Picture 2" descr="C:\Users\021501\Desktop\IMG-17be22650950dd08c6a09abb417338c1-V.jpg"/>
          <p:cNvPicPr>
            <a:picLocks noChangeAspect="1" noChangeArrowheads="1"/>
          </p:cNvPicPr>
          <p:nvPr/>
        </p:nvPicPr>
        <p:blipFill>
          <a:blip r:embed="rId3">
            <a:extLst>
              <a:ext uri="{28A0092B-C50C-407E-A947-70E740481C1C}">
                <a14:useLocalDpi xmlns:a14="http://schemas.microsoft.com/office/drawing/2010/main" val="0"/>
              </a:ext>
            </a:extLst>
          </a:blip>
          <a:srcRect t="20461" b="18755"/>
          <a:stretch>
            <a:fillRect/>
          </a:stretch>
        </p:blipFill>
        <p:spPr bwMode="auto">
          <a:xfrm>
            <a:off x="5303839" y="4508501"/>
            <a:ext cx="1800225" cy="1458913"/>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7172" name="Rectangle 2"/>
          <p:cNvSpPr txBox="1">
            <a:spLocks noChangeArrowheads="1"/>
          </p:cNvSpPr>
          <p:nvPr/>
        </p:nvSpPr>
        <p:spPr bwMode="auto">
          <a:xfrm>
            <a:off x="2495550" y="260349"/>
            <a:ext cx="7488238"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zh-CN" sz="1600" b="1" dirty="0"/>
          </a:p>
          <a:p>
            <a:pPr eaLnBrk="1" hangingPunct="1"/>
            <a:r>
              <a:rPr lang="en-US" altLang="zh-CN" sz="1600" b="1" dirty="0"/>
              <a:t>《</a:t>
            </a:r>
            <a:r>
              <a:rPr lang="zh-CN" altLang="en-US" sz="1600" b="1" dirty="0"/>
              <a:t>区域</a:t>
            </a:r>
            <a:r>
              <a:rPr lang="en-US" altLang="zh-CN" sz="1600" b="1" dirty="0"/>
              <a:t>-</a:t>
            </a:r>
            <a:r>
              <a:rPr lang="en" altLang="zh-CN" sz="1600" b="1" dirty="0"/>
              <a:t>K</a:t>
            </a:r>
            <a:r>
              <a:rPr lang="en-US" altLang="zh-CN" sz="1600" b="1" dirty="0"/>
              <a:t>》</a:t>
            </a:r>
            <a:r>
              <a:rPr lang="zh-CN" altLang="en-US" sz="1600" b="1" dirty="0"/>
              <a:t>有限责任公司的成品和半成品正在孔金斯基地区的社会机关出售，以及通过零售网络和餐饮企业网络在尤格拉和俄罗斯的其他地区进行销售。</a:t>
            </a:r>
            <a:endParaRPr lang="ru-RU" altLang="ru-RU" sz="1600" b="1" dirty="0"/>
          </a:p>
          <a:p>
            <a:pPr eaLnBrk="1" hangingPunct="1"/>
            <a:endParaRPr lang="ru-RU" altLang="ru-RU" sz="1600" b="1" dirty="0">
              <a:solidFill>
                <a:schemeClr val="bg1"/>
              </a:solidFill>
            </a:endParaRPr>
          </a:p>
        </p:txBody>
      </p:sp>
      <p:pic>
        <p:nvPicPr>
          <p:cNvPr id="7173" name="Picture 7" descr="C:\Users\021501\Desktop\ТЗЮ 2017\фото РЕГИОН 2017\логотип Гриб Дары природы 2.jpg"/>
          <p:cNvPicPr>
            <a:picLocks noChangeAspect="1" noChangeArrowheads="1"/>
          </p:cNvPicPr>
          <p:nvPr/>
        </p:nvPicPr>
        <p:blipFill>
          <a:blip r:embed="rId4">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2" descr="C:\Users\021501\Desktop\IMG-8f0fef8200d128409d3e7aed9bc32921-V.jpg"/>
          <p:cNvPicPr>
            <a:picLocks noChangeAspect="1" noChangeArrowheads="1"/>
          </p:cNvPicPr>
          <p:nvPr/>
        </p:nvPicPr>
        <p:blipFill>
          <a:blip r:embed="rId5">
            <a:extLst>
              <a:ext uri="{28A0092B-C50C-407E-A947-70E740481C1C}">
                <a14:useLocalDpi xmlns:a14="http://schemas.microsoft.com/office/drawing/2010/main" val="0"/>
              </a:ext>
            </a:extLst>
          </a:blip>
          <a:srcRect l="9518" r="9518"/>
          <a:stretch>
            <a:fillRect/>
          </a:stretch>
        </p:blipFill>
        <p:spPr bwMode="auto">
          <a:xfrm>
            <a:off x="2424114" y="1628775"/>
            <a:ext cx="2636837" cy="4344988"/>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7175" name="Picture 2" descr="C:\Users\021501\Desktop\IMG-bad8c2e6b89a4de022b83d89789df68a-V.jpg"/>
          <p:cNvPicPr>
            <a:picLocks noChangeAspect="1" noChangeArrowheads="1"/>
          </p:cNvPicPr>
          <p:nvPr/>
        </p:nvPicPr>
        <p:blipFill>
          <a:blip r:embed="rId6">
            <a:extLst>
              <a:ext uri="{28A0092B-C50C-407E-A947-70E740481C1C}">
                <a14:useLocalDpi xmlns:a14="http://schemas.microsoft.com/office/drawing/2010/main" val="0"/>
              </a:ext>
            </a:extLst>
          </a:blip>
          <a:srcRect t="23917"/>
          <a:stretch>
            <a:fillRect/>
          </a:stretch>
        </p:blipFill>
        <p:spPr bwMode="auto">
          <a:xfrm>
            <a:off x="7032625" y="4149725"/>
            <a:ext cx="2806700" cy="1601788"/>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76" name="Picture 2" descr="C:\Users\021501\Desktop\ТЗЮ 2017\фото РЕГИОН 2017\Новоселов\IMG-115aa3d12fc7d5bc4203ef09fb2925f0-V.jpg"/>
          <p:cNvPicPr>
            <a:picLocks noChangeAspect="1" noChangeArrowheads="1"/>
          </p:cNvPicPr>
          <p:nvPr/>
        </p:nvPicPr>
        <p:blipFill>
          <a:blip r:embed="rId7">
            <a:extLst>
              <a:ext uri="{28A0092B-C50C-407E-A947-70E740481C1C}">
                <a14:useLocalDpi xmlns:a14="http://schemas.microsoft.com/office/drawing/2010/main" val="0"/>
              </a:ext>
            </a:extLst>
          </a:blip>
          <a:srcRect l="15640" t="10925" r="4199" b="20670"/>
          <a:stretch>
            <a:fillRect/>
          </a:stretch>
        </p:blipFill>
        <p:spPr bwMode="auto">
          <a:xfrm>
            <a:off x="5303839" y="2133601"/>
            <a:ext cx="1411287" cy="2138363"/>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379022"/>
      </p:ext>
    </p:extLst>
  </p:cSld>
  <p:clrMapOvr>
    <a:masterClrMapping/>
  </p:clrMapOvr>
  <p:transition>
    <p:pull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D:\OTKAT\Desktop\ФОТО ТЗЮ 2016\DSC_44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1675" y="1628776"/>
            <a:ext cx="5327650" cy="3567113"/>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9" descr="D:\OTKAT\Desktop\ДУМА предпринимательство май 2015\ТОВЫРЫ земли югорской.jpg"/>
          <p:cNvPicPr>
            <a:picLocks noChangeAspect="1" noChangeArrowheads="1"/>
          </p:cNvPicPr>
          <p:nvPr/>
        </p:nvPicPr>
        <p:blipFill>
          <a:blip r:embed="rId3" cstate="print"/>
          <a:srcRect/>
          <a:stretch>
            <a:fillRect/>
          </a:stretch>
        </p:blipFill>
        <p:spPr bwMode="auto">
          <a:xfrm>
            <a:off x="2279576" y="1844825"/>
            <a:ext cx="1800000" cy="1458985"/>
          </a:xfrm>
          <a:prstGeom prst="rect">
            <a:avLst/>
          </a:prstGeom>
          <a:noFill/>
          <a:ln w="38100">
            <a:solidFill>
              <a:schemeClr val="bg2">
                <a:lumMod val="75000"/>
              </a:schemeClr>
            </a:solidFill>
          </a:ln>
          <a:effectLst>
            <a:innerShdw blurRad="114300">
              <a:prstClr val="black"/>
            </a:innerShdw>
          </a:effectLst>
        </p:spPr>
      </p:pic>
      <p:pic>
        <p:nvPicPr>
          <p:cNvPr id="8196" name="Picture 7" descr="C:\Users\021501\Desktop\ТЗЮ 2017\фото РЕГИОН 2017\логотип Гриб Дары природы 2.jpg"/>
          <p:cNvPicPr>
            <a:picLocks noChangeAspect="1" noChangeArrowheads="1"/>
          </p:cNvPicPr>
          <p:nvPr/>
        </p:nvPicPr>
        <p:blipFill>
          <a:blip r:embed="rId4">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3" descr="D:\OTKAT\Desktop\ФОТО ТЗЮ 2016\DSC_4185.jpg"/>
          <p:cNvPicPr>
            <a:picLocks noChangeAspect="1" noChangeArrowheads="1"/>
          </p:cNvPicPr>
          <p:nvPr/>
        </p:nvPicPr>
        <p:blipFill>
          <a:blip r:embed="rId5">
            <a:extLst>
              <a:ext uri="{28A0092B-C50C-407E-A947-70E740481C1C}">
                <a14:useLocalDpi xmlns:a14="http://schemas.microsoft.com/office/drawing/2010/main" val="0"/>
              </a:ext>
            </a:extLst>
          </a:blip>
          <a:srcRect t="14148" r="7367"/>
          <a:stretch>
            <a:fillRect/>
          </a:stretch>
        </p:blipFill>
        <p:spPr bwMode="auto">
          <a:xfrm>
            <a:off x="2208213" y="3716338"/>
            <a:ext cx="3598862" cy="2233612"/>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2"/>
          <p:cNvSpPr txBox="1">
            <a:spLocks noChangeArrowheads="1"/>
          </p:cNvSpPr>
          <p:nvPr/>
        </p:nvSpPr>
        <p:spPr>
          <a:xfrm>
            <a:off x="2640014" y="260351"/>
            <a:ext cx="7488237" cy="1008063"/>
          </a:xfrm>
          <a:prstGeom prst="rect">
            <a:avLst/>
          </a:prstGeom>
        </p:spPr>
        <p:txBody>
          <a:bodyPr/>
          <a:ls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r>
              <a:rPr lang="en-US" altLang="zh-CN" sz="1600" b="1" dirty="0"/>
              <a:t>《</a:t>
            </a:r>
            <a:r>
              <a:rPr lang="zh-CN" altLang="en-US" sz="1600" b="1" dirty="0"/>
              <a:t>区域</a:t>
            </a:r>
            <a:r>
              <a:rPr lang="en-US" altLang="zh-CN" sz="1600" b="1" dirty="0"/>
              <a:t>-</a:t>
            </a:r>
            <a:r>
              <a:rPr lang="en" altLang="zh-CN" sz="1600" b="1" dirty="0"/>
              <a:t>K</a:t>
            </a:r>
            <a:r>
              <a:rPr lang="en-US" altLang="zh-CN" sz="1600" b="1" dirty="0"/>
              <a:t>》</a:t>
            </a:r>
            <a:r>
              <a:rPr lang="zh-CN" altLang="en-US" sz="1600" b="1" dirty="0"/>
              <a:t>有限责任公司是区域展览论坛</a:t>
            </a:r>
            <a:r>
              <a:rPr lang="en-US" altLang="zh-CN" sz="1600" b="1" dirty="0"/>
              <a:t>《</a:t>
            </a:r>
            <a:r>
              <a:rPr lang="zh-CN" altLang="en-US" sz="1600" b="1" dirty="0"/>
              <a:t>尤格拉当地商品</a:t>
            </a:r>
            <a:r>
              <a:rPr lang="en-US" altLang="zh-CN" sz="1600" b="1" dirty="0"/>
              <a:t>》</a:t>
            </a:r>
            <a:r>
              <a:rPr lang="zh-CN" altLang="en-US" sz="1600" b="1" dirty="0"/>
              <a:t>的固定参与者，是多次区域竞赛的获奖者，获得了“尤格拉最佳商品”和“人民认可”的称号。</a:t>
            </a:r>
            <a:endParaRPr lang="ru-RU" sz="1600" b="1" dirty="0"/>
          </a:p>
        </p:txBody>
      </p:sp>
    </p:spTree>
    <p:extLst>
      <p:ext uri="{BB962C8B-B14F-4D97-AF65-F5344CB8AC3E}">
        <p14:creationId xmlns:p14="http://schemas.microsoft.com/office/powerpoint/2010/main" val="1197145673"/>
      </p:ext>
    </p:extLst>
  </p:cSld>
  <p:clrMapOvr>
    <a:masterClrMapping/>
  </p:clrMapOvr>
  <p:transition>
    <p:pull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021501\Desktop\ТЗЮ 2017\фото РЕГИОН 2017\DSC02151.JPG"/>
          <p:cNvPicPr>
            <a:picLocks noChangeAspect="1" noChangeArrowheads="1"/>
          </p:cNvPicPr>
          <p:nvPr/>
        </p:nvPicPr>
        <p:blipFill>
          <a:blip r:embed="rId2">
            <a:extLst>
              <a:ext uri="{28A0092B-C50C-407E-A947-70E740481C1C}">
                <a14:useLocalDpi xmlns:a14="http://schemas.microsoft.com/office/drawing/2010/main" val="0"/>
              </a:ext>
            </a:extLst>
          </a:blip>
          <a:srcRect r="10104"/>
          <a:stretch>
            <a:fillRect/>
          </a:stretch>
        </p:blipFill>
        <p:spPr bwMode="auto">
          <a:xfrm>
            <a:off x="6527800" y="1700214"/>
            <a:ext cx="3365500" cy="2497137"/>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2291" name="Picture 4" descr="C:\Users\021501\Desktop\ТЗЮ 2017\фото РЕГИОН 2017\еще\DSC02162.JPG"/>
          <p:cNvPicPr>
            <a:picLocks noChangeAspect="1" noChangeArrowheads="1"/>
          </p:cNvPicPr>
          <p:nvPr/>
        </p:nvPicPr>
        <p:blipFill>
          <a:blip r:embed="rId3">
            <a:extLst>
              <a:ext uri="{28A0092B-C50C-407E-A947-70E740481C1C}">
                <a14:useLocalDpi xmlns:a14="http://schemas.microsoft.com/office/drawing/2010/main" val="0"/>
              </a:ext>
            </a:extLst>
          </a:blip>
          <a:srcRect l="28586" r="2859" b="6416"/>
          <a:stretch>
            <a:fillRect/>
          </a:stretch>
        </p:blipFill>
        <p:spPr bwMode="auto">
          <a:xfrm>
            <a:off x="2279650" y="1700213"/>
            <a:ext cx="3843338" cy="350520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2292" name="Picture 2" descr="C:\Users\021501\Desktop\ТЗЮ 2017\фото РЕГИОН 2017\DSC02178.JPG"/>
          <p:cNvPicPr>
            <a:picLocks noChangeAspect="1" noChangeArrowheads="1"/>
          </p:cNvPicPr>
          <p:nvPr/>
        </p:nvPicPr>
        <p:blipFill>
          <a:blip r:embed="rId4">
            <a:extLst>
              <a:ext uri="{28A0092B-C50C-407E-A947-70E740481C1C}">
                <a14:useLocalDpi xmlns:a14="http://schemas.microsoft.com/office/drawing/2010/main" val="0"/>
              </a:ext>
            </a:extLst>
          </a:blip>
          <a:srcRect t="24213" b="7704"/>
          <a:stretch>
            <a:fillRect/>
          </a:stretch>
        </p:blipFill>
        <p:spPr bwMode="auto">
          <a:xfrm>
            <a:off x="4440238" y="3716338"/>
            <a:ext cx="4906962" cy="2228850"/>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2293" name="Picture 7" descr="C:\Users\021501\Desktop\ТЗЮ 2017\фото РЕГИОН 2017\логотип Гриб Дары природы 2.jpg"/>
          <p:cNvPicPr>
            <a:picLocks noChangeAspect="1" noChangeArrowheads="1"/>
          </p:cNvPicPr>
          <p:nvPr/>
        </p:nvPicPr>
        <p:blipFill>
          <a:blip r:embed="rId5">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Прямоугольник 12"/>
          <p:cNvSpPr>
            <a:spLocks noChangeArrowheads="1"/>
          </p:cNvSpPr>
          <p:nvPr/>
        </p:nvSpPr>
        <p:spPr bwMode="auto">
          <a:xfrm>
            <a:off x="2640014" y="333375"/>
            <a:ext cx="73437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zh-CN" altLang="en-US" sz="1400" b="1" dirty="0"/>
              <a:t>在采购原材料期间，</a:t>
            </a:r>
            <a:r>
              <a:rPr lang="en-US" altLang="zh-CN" sz="1400" b="1" dirty="0"/>
              <a:t> 《</a:t>
            </a:r>
            <a:r>
              <a:rPr lang="zh-CN" altLang="en-US" sz="1400" b="1" dirty="0"/>
              <a:t>区域</a:t>
            </a:r>
            <a:r>
              <a:rPr lang="en-US" altLang="zh-CN" sz="1400" b="1" dirty="0"/>
              <a:t>-</a:t>
            </a:r>
            <a:r>
              <a:rPr lang="en" altLang="zh-CN" sz="1400" b="1" dirty="0"/>
              <a:t>K</a:t>
            </a:r>
            <a:r>
              <a:rPr lang="en-US" altLang="zh-CN" sz="1400" b="1" dirty="0"/>
              <a:t>》</a:t>
            </a:r>
            <a:r>
              <a:rPr lang="zh-CN" altLang="en-US" sz="1400" b="1" dirty="0"/>
              <a:t>有限责任公司积极与当地居民合作，当地居民是主要原材料的供应商</a:t>
            </a:r>
            <a:r>
              <a:rPr lang="zh-CN" altLang="en-US" sz="1400" dirty="0"/>
              <a:t>。</a:t>
            </a:r>
            <a:r>
              <a:rPr lang="zh-CN" altLang="en-US" sz="1400" b="1" dirty="0"/>
              <a:t>野生植物的采购和清算整个过程是按期进行的</a:t>
            </a:r>
            <a:r>
              <a:rPr lang="zh-CN" altLang="en-US" sz="1400" dirty="0"/>
              <a:t>。</a:t>
            </a:r>
            <a:endParaRPr lang="ru-RU" altLang="ru-RU" sz="1400" b="1" dirty="0">
              <a:solidFill>
                <a:schemeClr val="bg1"/>
              </a:solidFill>
            </a:endParaRPr>
          </a:p>
        </p:txBody>
      </p:sp>
    </p:spTree>
    <p:extLst>
      <p:ext uri="{BB962C8B-B14F-4D97-AF65-F5344CB8AC3E}">
        <p14:creationId xmlns:p14="http://schemas.microsoft.com/office/powerpoint/2010/main" val="3622947008"/>
      </p:ext>
    </p:extLst>
  </p:cSld>
  <p:clrMapOvr>
    <a:masterClrMapping/>
  </p:clrMapOvr>
  <p:transition>
    <p:pull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OTKAT\Desktop\ФОТО окружная ЯРМАРКА 2015\DSC_21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4" y="1557339"/>
            <a:ext cx="3044825"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descr="D:\OTKAT\Desktop\ФОТО окружная ЯРМАРКА 2015\DSC_2136.JPG"/>
          <p:cNvPicPr>
            <a:picLocks noChangeAspect="1" noChangeArrowheads="1"/>
          </p:cNvPicPr>
          <p:nvPr/>
        </p:nvPicPr>
        <p:blipFill>
          <a:blip r:embed="rId3">
            <a:extLst>
              <a:ext uri="{28A0092B-C50C-407E-A947-70E740481C1C}">
                <a14:useLocalDpi xmlns:a14="http://schemas.microsoft.com/office/drawing/2010/main" val="0"/>
              </a:ext>
            </a:extLst>
          </a:blip>
          <a:srcRect b="6683"/>
          <a:stretch>
            <a:fillRect/>
          </a:stretch>
        </p:blipFill>
        <p:spPr bwMode="auto">
          <a:xfrm>
            <a:off x="5735639" y="1557338"/>
            <a:ext cx="3779837" cy="236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4" descr="D:\OTKAT\Desktop\ФОТО окружная ЯРМАРКА 2015\DSC_2111.JPG"/>
          <p:cNvPicPr>
            <a:picLocks noChangeAspect="1" noChangeArrowheads="1"/>
          </p:cNvPicPr>
          <p:nvPr/>
        </p:nvPicPr>
        <p:blipFill>
          <a:blip r:embed="rId4">
            <a:extLst>
              <a:ext uri="{28A0092B-C50C-407E-A947-70E740481C1C}">
                <a14:useLocalDpi xmlns:a14="http://schemas.microsoft.com/office/drawing/2010/main" val="0"/>
              </a:ext>
            </a:extLst>
          </a:blip>
          <a:srcRect l="46494" t="55896" r="4079" b="3038"/>
          <a:stretch>
            <a:fillRect/>
          </a:stretch>
        </p:blipFill>
        <p:spPr bwMode="auto">
          <a:xfrm>
            <a:off x="5735639" y="3987800"/>
            <a:ext cx="3779837"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7" descr="C:\Users\021501\Desktop\ТЗЮ 2017\фото РЕГИОН 2017\логотип Гриб Дары природы 2.jpg"/>
          <p:cNvPicPr>
            <a:picLocks noChangeAspect="1" noChangeArrowheads="1"/>
          </p:cNvPicPr>
          <p:nvPr/>
        </p:nvPicPr>
        <p:blipFill>
          <a:blip r:embed="rId5">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a:xfrm>
            <a:off x="2522538" y="398463"/>
            <a:ext cx="7091362" cy="1077912"/>
          </a:xfrm>
          <a:prstGeom prst="rect">
            <a:avLst/>
          </a:prstGeom>
        </p:spPr>
        <p:txBody>
          <a:bodyPr/>
          <a:ls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defRPr/>
            </a:pPr>
            <a:endParaRPr lang="en-US" altLang="zh-CN" sz="1600" b="1" dirty="0"/>
          </a:p>
          <a:p>
            <a:pPr>
              <a:defRPr/>
            </a:pPr>
            <a:r>
              <a:rPr lang="zh-CN" altLang="en-US" sz="1600" b="1" dirty="0"/>
              <a:t>在</a:t>
            </a:r>
            <a:r>
              <a:rPr lang="en-US" altLang="zh-CN" sz="1600" b="1" dirty="0"/>
              <a:t>2015</a:t>
            </a:r>
            <a:r>
              <a:rPr lang="zh-CN" altLang="en-US" sz="1600" b="1" dirty="0"/>
              <a:t>年</a:t>
            </a:r>
            <a:r>
              <a:rPr lang="en-US" altLang="zh-CN" sz="1600" b="1" dirty="0"/>
              <a:t>《</a:t>
            </a:r>
            <a:r>
              <a:rPr lang="zh-CN" altLang="en-US" sz="1600" b="1" dirty="0"/>
              <a:t>区域</a:t>
            </a:r>
            <a:r>
              <a:rPr lang="en-US" altLang="zh-CN" sz="1600" b="1" dirty="0"/>
              <a:t>-</a:t>
            </a:r>
            <a:r>
              <a:rPr lang="en" sz="1600" b="1" dirty="0"/>
              <a:t>K</a:t>
            </a:r>
            <a:r>
              <a:rPr lang="en-US" altLang="zh-CN" sz="1600" b="1" dirty="0"/>
              <a:t>》</a:t>
            </a:r>
            <a:r>
              <a:rPr lang="zh-CN" altLang="en-US" sz="1600" b="1" dirty="0"/>
              <a:t>有限责任公司被赋予了“尤格拉制造”的称号。</a:t>
            </a:r>
            <a:endParaRPr lang="ru-RU" sz="1600" b="1" dirty="0"/>
          </a:p>
        </p:txBody>
      </p:sp>
      <p:pic>
        <p:nvPicPr>
          <p:cNvPr id="13319" name="Picture 2" descr="Z:\Комитет несырьевого сектора экономики\БАЛИНА В.В\логотип_.jpg"/>
          <p:cNvPicPr>
            <a:picLocks noChangeAspect="1" noChangeArrowheads="1"/>
          </p:cNvPicPr>
          <p:nvPr/>
        </p:nvPicPr>
        <p:blipFill>
          <a:blip r:embed="rId6">
            <a:extLst>
              <a:ext uri="{28A0092B-C50C-407E-A947-70E740481C1C}">
                <a14:useLocalDpi xmlns:a14="http://schemas.microsoft.com/office/drawing/2010/main" val="0"/>
              </a:ext>
            </a:extLst>
          </a:blip>
          <a:srcRect l="923" t="9843" r="615" b="7323"/>
          <a:stretch>
            <a:fillRect/>
          </a:stretch>
        </p:blipFill>
        <p:spPr bwMode="auto">
          <a:xfrm>
            <a:off x="8616950" y="3068639"/>
            <a:ext cx="1773238" cy="1946275"/>
          </a:xfrm>
          <a:prstGeom prst="rect">
            <a:avLst/>
          </a:prstGeom>
          <a:noFill/>
          <a:ln w="317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2878527"/>
      </p:ext>
    </p:extLst>
  </p:cSld>
  <p:clrMapOvr>
    <a:masterClrMapping/>
  </p:clrMapOvr>
  <p:transition>
    <p:pull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OTKAT\Documents\ФОТО типография\НО КАМА 2010\НО КАМА 1.JPG"/>
          <p:cNvPicPr>
            <a:picLocks noChangeAspect="1" noChangeArrowheads="1"/>
          </p:cNvPicPr>
          <p:nvPr/>
        </p:nvPicPr>
        <p:blipFill>
          <a:blip r:embed="rId3">
            <a:extLst>
              <a:ext uri="{28A0092B-C50C-407E-A947-70E740481C1C}">
                <a14:useLocalDpi xmlns:a14="http://schemas.microsoft.com/office/drawing/2010/main" val="0"/>
              </a:ext>
            </a:extLst>
          </a:blip>
          <a:srcRect t="13647" r="1183" b="7349"/>
          <a:stretch>
            <a:fillRect/>
          </a:stretch>
        </p:blipFill>
        <p:spPr bwMode="auto">
          <a:xfrm>
            <a:off x="1524001" y="1365250"/>
            <a:ext cx="9142413"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4" descr="C:\Users\021501\Desktop\ТЗЮ 2017\фото РЕГИОН 2017\еще\DSC05616.JPG"/>
          <p:cNvPicPr>
            <a:picLocks noChangeAspect="1" noChangeArrowheads="1"/>
          </p:cNvPicPr>
          <p:nvPr/>
        </p:nvPicPr>
        <p:blipFill>
          <a:blip r:embed="rId4">
            <a:extLst>
              <a:ext uri="{28A0092B-C50C-407E-A947-70E740481C1C}">
                <a14:useLocalDpi xmlns:a14="http://schemas.microsoft.com/office/drawing/2010/main" val="0"/>
              </a:ext>
            </a:extLst>
          </a:blip>
          <a:srcRect l="7742" t="612" r="9383"/>
          <a:stretch>
            <a:fillRect/>
          </a:stretch>
        </p:blipFill>
        <p:spPr bwMode="auto">
          <a:xfrm rot="600000">
            <a:off x="7977188" y="4610100"/>
            <a:ext cx="2159000" cy="1943100"/>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340" name="Picture 4" descr="C:\Users\021501\Desktop\ТЗЮ 2017\фото РЕГИОН 2017\еще\DSC05618.JPG"/>
          <p:cNvPicPr>
            <a:picLocks noChangeAspect="1" noChangeArrowheads="1"/>
          </p:cNvPicPr>
          <p:nvPr/>
        </p:nvPicPr>
        <p:blipFill>
          <a:blip r:embed="rId5">
            <a:extLst>
              <a:ext uri="{28A0092B-C50C-407E-A947-70E740481C1C}">
                <a14:useLocalDpi xmlns:a14="http://schemas.microsoft.com/office/drawing/2010/main" val="0"/>
              </a:ext>
            </a:extLst>
          </a:blip>
          <a:srcRect t="32480" r="2251"/>
          <a:stretch>
            <a:fillRect/>
          </a:stretch>
        </p:blipFill>
        <p:spPr bwMode="auto">
          <a:xfrm rot="21000000">
            <a:off x="2286000" y="4532313"/>
            <a:ext cx="2089150" cy="1924050"/>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341" name="Picture 4" descr="C:\Users\021501\Desktop\ТЗЮ 2017\фото РЕГИОН 2017\еще\DSC05610.JPG"/>
          <p:cNvPicPr>
            <a:picLocks noChangeAspect="1" noChangeArrowheads="1"/>
          </p:cNvPicPr>
          <p:nvPr/>
        </p:nvPicPr>
        <p:blipFill>
          <a:blip r:embed="rId6">
            <a:extLst>
              <a:ext uri="{28A0092B-C50C-407E-A947-70E740481C1C}">
                <a14:useLocalDpi xmlns:a14="http://schemas.microsoft.com/office/drawing/2010/main" val="0"/>
              </a:ext>
            </a:extLst>
          </a:blip>
          <a:srcRect l="4164" r="6245"/>
          <a:stretch>
            <a:fillRect/>
          </a:stretch>
        </p:blipFill>
        <p:spPr bwMode="auto">
          <a:xfrm rot="21000000">
            <a:off x="2070101" y="1958975"/>
            <a:ext cx="2303463" cy="1930400"/>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342" name="Picture 4" descr="C:\Users\021501\Desktop\ТЗЮ 2017\фото РЕГИОН 2017\еще\DSC05632.JPG"/>
          <p:cNvPicPr>
            <a:picLocks noChangeAspect="1" noChangeArrowheads="1"/>
          </p:cNvPicPr>
          <p:nvPr/>
        </p:nvPicPr>
        <p:blipFill>
          <a:blip r:embed="rId7">
            <a:extLst>
              <a:ext uri="{28A0092B-C50C-407E-A947-70E740481C1C}">
                <a14:useLocalDpi xmlns:a14="http://schemas.microsoft.com/office/drawing/2010/main" val="0"/>
              </a:ext>
            </a:extLst>
          </a:blip>
          <a:srcRect l="11613"/>
          <a:stretch>
            <a:fillRect/>
          </a:stretch>
        </p:blipFill>
        <p:spPr bwMode="auto">
          <a:xfrm rot="600000">
            <a:off x="7845425" y="1882775"/>
            <a:ext cx="2268538" cy="2032000"/>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343" name="Picture 4" descr="C:\Users\021501\Desktop\ТЗЮ 2017\фото РЕГИОН 2017\еще\DSC05640.JPG"/>
          <p:cNvPicPr>
            <a:picLocks noChangeAspect="1" noChangeArrowheads="1"/>
          </p:cNvPicPr>
          <p:nvPr/>
        </p:nvPicPr>
        <p:blipFill>
          <a:blip r:embed="rId8">
            <a:extLst>
              <a:ext uri="{28A0092B-C50C-407E-A947-70E740481C1C}">
                <a14:useLocalDpi xmlns:a14="http://schemas.microsoft.com/office/drawing/2010/main" val="0"/>
              </a:ext>
            </a:extLst>
          </a:blip>
          <a:srcRect r="6168"/>
          <a:stretch>
            <a:fillRect/>
          </a:stretch>
        </p:blipFill>
        <p:spPr bwMode="auto">
          <a:xfrm>
            <a:off x="4872038" y="1700214"/>
            <a:ext cx="2519362" cy="2016125"/>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344" name="Picture 7" descr="C:\Users\021501\Desktop\ТЗЮ 2017\фото РЕГИОН 2017\логотип Гриб Дары природы 2.jpg"/>
          <p:cNvPicPr>
            <a:picLocks noChangeAspect="1" noChangeArrowheads="1"/>
          </p:cNvPicPr>
          <p:nvPr/>
        </p:nvPicPr>
        <p:blipFill>
          <a:blip r:embed="rId9">
            <a:extLst>
              <a:ext uri="{28A0092B-C50C-407E-A947-70E740481C1C}">
                <a14:useLocalDpi xmlns:a14="http://schemas.microsoft.com/office/drawing/2010/main" val="0"/>
              </a:ext>
            </a:extLst>
          </a:blip>
          <a:srcRect t="2728" b="5455"/>
          <a:stretch>
            <a:fillRect/>
          </a:stretch>
        </p:blipFill>
        <p:spPr bwMode="auto">
          <a:xfrm>
            <a:off x="1631950" y="260350"/>
            <a:ext cx="827088"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2" descr="Z:\Комитет несырьевого сектора экономики\БАЛИНА В.В\логотип_.jpg"/>
          <p:cNvPicPr>
            <a:picLocks noChangeAspect="1" noChangeArrowheads="1"/>
          </p:cNvPicPr>
          <p:nvPr/>
        </p:nvPicPr>
        <p:blipFill>
          <a:blip r:embed="rId10">
            <a:extLst>
              <a:ext uri="{28A0092B-C50C-407E-A947-70E740481C1C}">
                <a14:useLocalDpi xmlns:a14="http://schemas.microsoft.com/office/drawing/2010/main" val="0"/>
              </a:ext>
            </a:extLst>
          </a:blip>
          <a:srcRect l="923" t="9843" r="615" b="7323"/>
          <a:stretch>
            <a:fillRect/>
          </a:stretch>
        </p:blipFill>
        <p:spPr bwMode="auto">
          <a:xfrm>
            <a:off x="5808663" y="1484314"/>
            <a:ext cx="755650" cy="828675"/>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4346" name="Picture 2" descr="C:\Users\021501\Desktop\ТЗЮ 2017\фото РЕГИОН 2017\еще\DSC05659.JPG"/>
          <p:cNvPicPr>
            <a:picLocks noChangeAspect="1" noChangeArrowheads="1"/>
          </p:cNvPicPr>
          <p:nvPr/>
        </p:nvPicPr>
        <p:blipFill>
          <a:blip r:embed="rId11">
            <a:extLst>
              <a:ext uri="{28A0092B-C50C-407E-A947-70E740481C1C}">
                <a14:useLocalDpi xmlns:a14="http://schemas.microsoft.com/office/drawing/2010/main" val="0"/>
              </a:ext>
            </a:extLst>
          </a:blip>
          <a:srcRect l="3609" r="2625"/>
          <a:stretch>
            <a:fillRect/>
          </a:stretch>
        </p:blipFill>
        <p:spPr bwMode="auto">
          <a:xfrm>
            <a:off x="4943475" y="4292601"/>
            <a:ext cx="2520950" cy="2016125"/>
          </a:xfrm>
          <a:prstGeom prst="rect">
            <a:avLst/>
          </a:prstGeom>
          <a:noFill/>
          <a:ln w="3175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4347" name="Picture 2" descr="Z:\Комитет несырьевого сектора экономики\БАЛИНА В.В\логотип_.jpg"/>
          <p:cNvPicPr>
            <a:picLocks noChangeAspect="1" noChangeArrowheads="1"/>
          </p:cNvPicPr>
          <p:nvPr/>
        </p:nvPicPr>
        <p:blipFill>
          <a:blip r:embed="rId10">
            <a:extLst>
              <a:ext uri="{28A0092B-C50C-407E-A947-70E740481C1C}">
                <a14:useLocalDpi xmlns:a14="http://schemas.microsoft.com/office/drawing/2010/main" val="0"/>
              </a:ext>
            </a:extLst>
          </a:blip>
          <a:srcRect l="923" t="9843" r="615" b="7323"/>
          <a:stretch>
            <a:fillRect/>
          </a:stretch>
        </p:blipFill>
        <p:spPr bwMode="auto">
          <a:xfrm rot="21000000">
            <a:off x="2633663" y="1760539"/>
            <a:ext cx="755650" cy="828675"/>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4348" name="Picture 2" descr="Z:\Комитет несырьевого сектора экономики\БАЛИНА В.В\логотип_.jpg"/>
          <p:cNvPicPr>
            <a:picLocks noChangeAspect="1" noChangeArrowheads="1"/>
          </p:cNvPicPr>
          <p:nvPr/>
        </p:nvPicPr>
        <p:blipFill>
          <a:blip r:embed="rId10">
            <a:extLst>
              <a:ext uri="{28A0092B-C50C-407E-A947-70E740481C1C}">
                <a14:useLocalDpi xmlns:a14="http://schemas.microsoft.com/office/drawing/2010/main" val="0"/>
              </a:ext>
            </a:extLst>
          </a:blip>
          <a:srcRect l="923" t="9843" r="615" b="7323"/>
          <a:stretch>
            <a:fillRect/>
          </a:stretch>
        </p:blipFill>
        <p:spPr bwMode="auto">
          <a:xfrm>
            <a:off x="5808663" y="4076701"/>
            <a:ext cx="755650" cy="828675"/>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4349" name="Picture 2" descr="Z:\Комитет несырьевого сектора экономики\БАЛИНА В.В\логотип_.jpg"/>
          <p:cNvPicPr>
            <a:picLocks noChangeAspect="1" noChangeArrowheads="1"/>
          </p:cNvPicPr>
          <p:nvPr/>
        </p:nvPicPr>
        <p:blipFill>
          <a:blip r:embed="rId10">
            <a:extLst>
              <a:ext uri="{28A0092B-C50C-407E-A947-70E740481C1C}">
                <a14:useLocalDpi xmlns:a14="http://schemas.microsoft.com/office/drawing/2010/main" val="0"/>
              </a:ext>
            </a:extLst>
          </a:blip>
          <a:srcRect l="923" t="9843" r="615" b="7323"/>
          <a:stretch>
            <a:fillRect/>
          </a:stretch>
        </p:blipFill>
        <p:spPr bwMode="auto">
          <a:xfrm rot="600000">
            <a:off x="8897938" y="4352926"/>
            <a:ext cx="755650" cy="828675"/>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4350" name="Picture 2" descr="Z:\Комитет несырьевого сектора экономики\БАЛИНА В.В\логотип_.jpg"/>
          <p:cNvPicPr>
            <a:picLocks noChangeAspect="1" noChangeArrowheads="1"/>
          </p:cNvPicPr>
          <p:nvPr/>
        </p:nvPicPr>
        <p:blipFill>
          <a:blip r:embed="rId10">
            <a:extLst>
              <a:ext uri="{28A0092B-C50C-407E-A947-70E740481C1C}">
                <a14:useLocalDpi xmlns:a14="http://schemas.microsoft.com/office/drawing/2010/main" val="0"/>
              </a:ext>
            </a:extLst>
          </a:blip>
          <a:srcRect l="923" t="9843" r="615" b="7323"/>
          <a:stretch>
            <a:fillRect/>
          </a:stretch>
        </p:blipFill>
        <p:spPr bwMode="auto">
          <a:xfrm rot="600000">
            <a:off x="8826500" y="1616076"/>
            <a:ext cx="755650" cy="828675"/>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pic>
        <p:nvPicPr>
          <p:cNvPr id="14351" name="Picture 2" descr="Z:\Комитет несырьевого сектора экономики\БАЛИНА В.В\логотип_.jpg"/>
          <p:cNvPicPr>
            <a:picLocks noChangeAspect="1" noChangeArrowheads="1"/>
          </p:cNvPicPr>
          <p:nvPr/>
        </p:nvPicPr>
        <p:blipFill>
          <a:blip r:embed="rId10">
            <a:extLst>
              <a:ext uri="{28A0092B-C50C-407E-A947-70E740481C1C}">
                <a14:useLocalDpi xmlns:a14="http://schemas.microsoft.com/office/drawing/2010/main" val="0"/>
              </a:ext>
            </a:extLst>
          </a:blip>
          <a:srcRect l="923" t="9843" r="615" b="7323"/>
          <a:stretch>
            <a:fillRect/>
          </a:stretch>
        </p:blipFill>
        <p:spPr bwMode="auto">
          <a:xfrm rot="21000000">
            <a:off x="2849563" y="4279901"/>
            <a:ext cx="755650" cy="828675"/>
          </a:xfrm>
          <a:prstGeom prst="rect">
            <a:avLst/>
          </a:prstGeom>
          <a:noFill/>
          <a:ln w="1905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4352" name="Rectangle 17"/>
          <p:cNvSpPr>
            <a:spLocks noChangeArrowheads="1"/>
          </p:cNvSpPr>
          <p:nvPr/>
        </p:nvSpPr>
        <p:spPr bwMode="auto">
          <a:xfrm>
            <a:off x="2566988" y="514449"/>
            <a:ext cx="7092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r>
              <a:rPr lang="zh-CN" altLang="en-US" sz="1400" b="1" dirty="0">
                <a:cs typeface="Times New Roman" panose="02020603050405020304" pitchFamily="18" charset="0"/>
              </a:rPr>
              <a:t>迄今为止</a:t>
            </a:r>
            <a:r>
              <a:rPr lang="en-US" altLang="zh-CN" sz="1400" b="1" dirty="0">
                <a:cs typeface="Times New Roman" panose="02020603050405020304" pitchFamily="18" charset="0"/>
              </a:rPr>
              <a:t>《</a:t>
            </a:r>
            <a:r>
              <a:rPr lang="zh-CN" altLang="en-US" sz="1400" b="1" dirty="0"/>
              <a:t>区域</a:t>
            </a:r>
            <a:r>
              <a:rPr lang="en-US" altLang="zh-CN" sz="1400" b="1" dirty="0"/>
              <a:t>-</a:t>
            </a:r>
            <a:r>
              <a:rPr lang="en" altLang="zh-CN" sz="1400" b="1" dirty="0"/>
              <a:t>K </a:t>
            </a:r>
            <a:r>
              <a:rPr lang="en-US" altLang="zh-CN" sz="1400" b="1" dirty="0">
                <a:cs typeface="Times New Roman" panose="02020603050405020304" pitchFamily="18" charset="0"/>
              </a:rPr>
              <a:t>》</a:t>
            </a:r>
            <a:r>
              <a:rPr lang="zh-CN" altLang="en-US" sz="1400" b="1" dirty="0">
                <a:cs typeface="Times New Roman" panose="02020603050405020304" pitchFamily="18" charset="0"/>
              </a:rPr>
              <a:t>有限责任公司的野生种植加工产品的种类包括</a:t>
            </a:r>
            <a:r>
              <a:rPr lang="en-US" altLang="zh-CN" sz="1400" b="1" dirty="0">
                <a:cs typeface="Times New Roman" panose="02020603050405020304" pitchFamily="18" charset="0"/>
              </a:rPr>
              <a:t>60</a:t>
            </a:r>
            <a:r>
              <a:rPr lang="zh-CN" altLang="en-US" sz="1400" b="1" dirty="0">
                <a:cs typeface="Times New Roman" panose="02020603050405020304" pitchFamily="18" charset="0"/>
              </a:rPr>
              <a:t>多个。</a:t>
            </a:r>
            <a:endParaRPr lang="ru-RU" altLang="ru-RU" b="1" dirty="0"/>
          </a:p>
        </p:txBody>
      </p:sp>
    </p:spTree>
    <p:extLst>
      <p:ext uri="{BB962C8B-B14F-4D97-AF65-F5344CB8AC3E}">
        <p14:creationId xmlns:p14="http://schemas.microsoft.com/office/powerpoint/2010/main" val="1646155072"/>
      </p:ext>
    </p:extLst>
  </p:cSld>
  <p:clrMapOvr>
    <a:masterClrMapping/>
  </p:clrMapOvr>
  <p:transition>
    <p:pull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599" y="3514725"/>
            <a:ext cx="9820275" cy="2290539"/>
          </a:xfrm>
        </p:spPr>
        <p:txBody>
          <a:bodyPr>
            <a:normAutofit/>
          </a:bodyPr>
          <a:lstStyle/>
          <a:p>
            <a:r>
              <a:rPr lang="zh-CN" altLang="en-US" dirty="0"/>
              <a:t>通过空化的方法处理野生植物</a:t>
            </a:r>
            <a:r>
              <a:rPr lang="ru-RU" dirty="0"/>
              <a:t> </a:t>
            </a:r>
            <a:endParaRPr lang="ru-RU" b="1" dirty="0"/>
          </a:p>
          <a:p>
            <a:r>
              <a:rPr lang="zh-CN" altLang="en-US" dirty="0"/>
              <a:t>负责人：什韦佐夫</a:t>
            </a:r>
            <a:r>
              <a:rPr lang="en-US" altLang="zh-CN" dirty="0"/>
              <a:t>·</a:t>
            </a:r>
            <a:r>
              <a:rPr lang="zh-CN" altLang="en-US" dirty="0"/>
              <a:t>亚历山大</a:t>
            </a:r>
            <a:r>
              <a:rPr lang="en-US" altLang="zh-CN" dirty="0"/>
              <a:t>·</a:t>
            </a:r>
            <a:r>
              <a:rPr lang="zh-CN" altLang="en-US" dirty="0"/>
              <a:t>库兹米奇，电话：（</a:t>
            </a:r>
            <a:r>
              <a:rPr lang="en-US" altLang="zh-CN" dirty="0"/>
              <a:t>3467</a:t>
            </a:r>
            <a:r>
              <a:rPr lang="zh-CN" altLang="en-US" dirty="0"/>
              <a:t>）</a:t>
            </a:r>
            <a:r>
              <a:rPr lang="en-US" altLang="zh-CN" dirty="0"/>
              <a:t>53 84 14</a:t>
            </a:r>
            <a:r>
              <a:rPr lang="zh-CN" altLang="en-US" dirty="0"/>
              <a:t>，电子邮件：</a:t>
            </a:r>
            <a:r>
              <a:rPr lang="en" dirty="0"/>
              <a:t>aleks_86ru@mail.ru</a:t>
            </a:r>
            <a:endParaRPr lang="ru-RU" dirty="0">
              <a:solidFill>
                <a:schemeClr val="tx1"/>
              </a:solidFill>
            </a:endParaRPr>
          </a:p>
        </p:txBody>
      </p:sp>
      <p:sp>
        <p:nvSpPr>
          <p:cNvPr id="4" name="Номер слайда 3"/>
          <p:cNvSpPr>
            <a:spLocks noGrp="1"/>
          </p:cNvSpPr>
          <p:nvPr>
            <p:ph type="sldNum" sz="quarter" idx="12"/>
          </p:nvPr>
        </p:nvSpPr>
        <p:spPr/>
        <p:txBody>
          <a:bodyPr/>
          <a:lstStyle/>
          <a:p>
            <a:fld id="{99F650A2-1736-41D1-B6ED-8EA5A177B5B1}" type="slidenum">
              <a:rPr lang="ru-RU" smtClean="0"/>
              <a:pPr/>
              <a:t>25</a:t>
            </a:fld>
            <a:endParaRPr lang="ru-RU"/>
          </a:p>
        </p:txBody>
      </p:sp>
      <p:sp>
        <p:nvSpPr>
          <p:cNvPr id="5" name="Заголовок 4"/>
          <p:cNvSpPr>
            <a:spLocks noGrp="1"/>
          </p:cNvSpPr>
          <p:nvPr>
            <p:ph type="ctrTitle"/>
          </p:nvPr>
        </p:nvSpPr>
        <p:spPr>
          <a:xfrm>
            <a:off x="1657350" y="1124530"/>
            <a:ext cx="9010650" cy="1618670"/>
          </a:xfrm>
        </p:spPr>
        <p:txBody>
          <a:bodyPr>
            <a:normAutofit/>
          </a:bodyPr>
          <a:lstStyle/>
          <a:p>
            <a:r>
              <a:rPr lang="zh-CN" altLang="en-US" b="1" dirty="0">
                <a:latin typeface="Times New Roman" panose="02020603050405020304" pitchFamily="18" charset="0"/>
                <a:cs typeface="Times New Roman" panose="02020603050405020304" pitchFamily="18" charset="0"/>
              </a:rPr>
              <a:t>“亚历克斯”有限公司</a:t>
            </a:r>
            <a:endParaRPr lang="ru-RU" b="1" dirty="0">
              <a:latin typeface="Times New Roman" panose="02020603050405020304" pitchFamily="18" charset="0"/>
              <a:cs typeface="Times New Roman" panose="02020603050405020304" pitchFamily="18" charset="0"/>
            </a:endParaRPr>
          </a:p>
        </p:txBody>
      </p:sp>
      <p:pic>
        <p:nvPicPr>
          <p:cNvPr id="6" name="Рисунок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863907" y="236894"/>
            <a:ext cx="283051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0027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Прямоугольник 20"/>
          <p:cNvSpPr>
            <a:spLocks noChangeArrowheads="1"/>
          </p:cNvSpPr>
          <p:nvPr/>
        </p:nvSpPr>
        <p:spPr bwMode="auto">
          <a:xfrm>
            <a:off x="7461250" y="2259013"/>
            <a:ext cx="275113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zh-CN" altLang="en-US" sz="1800" dirty="0">
                <a:latin typeface="Tahoma" panose="020B0604030504040204" pitchFamily="34" charset="0"/>
                <a:cs typeface="Tahoma" panose="020B0604030504040204" pitchFamily="34" charset="0"/>
              </a:rPr>
              <a:t>使用空化方法处理野生植物的独特性在于通过流体动力学方法产生的增强的空化效应而对原料进行消毒。</a:t>
            </a:r>
            <a:endParaRPr lang="ru-RU" altLang="ru-RU" sz="1800" dirty="0">
              <a:latin typeface="Tahoma" panose="020B0604030504040204" pitchFamily="34" charset="0"/>
              <a:cs typeface="Tahoma" panose="020B0604030504040204" pitchFamily="34" charset="0"/>
            </a:endParaRPr>
          </a:p>
        </p:txBody>
      </p:sp>
      <p:cxnSp>
        <p:nvCxnSpPr>
          <p:cNvPr id="22" name="Прямая соединительная линия 21"/>
          <p:cNvCxnSpPr/>
          <p:nvPr/>
        </p:nvCxnSpPr>
        <p:spPr>
          <a:xfrm>
            <a:off x="7391400" y="2325688"/>
            <a:ext cx="22225" cy="2946400"/>
          </a:xfrm>
          <a:prstGeom prst="line">
            <a:avLst/>
          </a:prstGeom>
          <a:ln w="28575" cmpd="sng">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81" name="Прямоугольник 24"/>
          <p:cNvSpPr>
            <a:spLocks noChangeArrowheads="1"/>
          </p:cNvSpPr>
          <p:nvPr/>
        </p:nvSpPr>
        <p:spPr bwMode="auto">
          <a:xfrm>
            <a:off x="2132013" y="1362075"/>
            <a:ext cx="8080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None/>
            </a:pPr>
            <a:r>
              <a:rPr lang="zh-CN" altLang="en-US" sz="2400" dirty="0">
                <a:solidFill>
                  <a:srgbClr val="0D0D0D"/>
                </a:solidFill>
                <a:latin typeface="Tahoma" panose="020B0604030504040204" pitchFamily="34" charset="0"/>
                <a:cs typeface="Tahoma" panose="020B0604030504040204" pitchFamily="34" charset="0"/>
              </a:rPr>
              <a:t>通过空化方法处理野生有益植物</a:t>
            </a:r>
            <a:endParaRPr lang="ru-RU" altLang="ru-RU" sz="2400" dirty="0">
              <a:latin typeface="Tahoma" panose="020B0604030504040204" pitchFamily="34" charset="0"/>
              <a:cs typeface="Tahoma" panose="020B0604030504040204" pitchFamily="34" charset="0"/>
            </a:endParaRPr>
          </a:p>
        </p:txBody>
      </p:sp>
      <p:pic>
        <p:nvPicPr>
          <p:cNvPr id="4" name="Рисунок 3"/>
          <p:cNvPicPr>
            <a:picLocks noChangeAspect="1"/>
          </p:cNvPicPr>
          <p:nvPr/>
        </p:nvPicPr>
        <p:blipFill>
          <a:blip r:embed="rId3"/>
          <a:stretch>
            <a:fillRect/>
          </a:stretch>
        </p:blipFill>
        <p:spPr>
          <a:xfrm>
            <a:off x="1916113" y="2325688"/>
            <a:ext cx="5184775" cy="29162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06722939"/>
      </p:ext>
    </p:extLst>
  </p:cSld>
  <p:clrMapOvr>
    <a:masterClrMapping/>
  </p:clrMapOvr>
  <p:transition spd="slow" advClick="0" advTm="4000"/>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7" name="Прямоугольник 15"/>
          <p:cNvSpPr>
            <a:spLocks noChangeArrowheads="1"/>
          </p:cNvSpPr>
          <p:nvPr/>
        </p:nvSpPr>
        <p:spPr bwMode="auto">
          <a:xfrm>
            <a:off x="1625600" y="1220788"/>
            <a:ext cx="9567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None/>
            </a:pPr>
            <a:r>
              <a:rPr lang="zh-CN" altLang="en-US" sz="2400" dirty="0">
                <a:solidFill>
                  <a:srgbClr val="0D0D0D"/>
                </a:solidFill>
                <a:latin typeface="Tahoma" panose="020B0604030504040204" pitchFamily="34" charset="0"/>
                <a:cs typeface="Tahoma" panose="020B0604030504040204" pitchFamily="34" charset="0"/>
              </a:rPr>
              <a:t>通过空化方法处理野生有益植物</a:t>
            </a:r>
            <a:endParaRPr lang="ru-RU" altLang="ru-RU" sz="2400" dirty="0">
              <a:latin typeface="Tahoma" panose="020B0604030504040204" pitchFamily="34" charset="0"/>
              <a:cs typeface="Tahoma" panose="020B0604030504040204" pitchFamily="34" charset="0"/>
            </a:endParaRPr>
          </a:p>
        </p:txBody>
      </p:sp>
      <p:sp>
        <p:nvSpPr>
          <p:cNvPr id="5128" name="Прямоугольник 17"/>
          <p:cNvSpPr>
            <a:spLocks noChangeArrowheads="1"/>
          </p:cNvSpPr>
          <p:nvPr/>
        </p:nvSpPr>
        <p:spPr bwMode="auto">
          <a:xfrm>
            <a:off x="1625600" y="2205038"/>
            <a:ext cx="27162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r">
              <a:lnSpc>
                <a:spcPct val="100000"/>
              </a:lnSpc>
              <a:spcBef>
                <a:spcPct val="0"/>
              </a:spcBef>
              <a:buNone/>
            </a:pPr>
            <a:r>
              <a:rPr lang="zh-CN" altLang="en-US" sz="1800" dirty="0">
                <a:latin typeface="Tahoma" panose="020B0604030504040204" pitchFamily="34" charset="0"/>
                <a:cs typeface="Tahoma" panose="020B0604030504040204" pitchFamily="34" charset="0"/>
              </a:rPr>
              <a:t>由于作用在细菌壁上的压力急剧下降，它们在气压的作用下被破坏，这使得在低温条件下可以获得无菌罐装产品</a:t>
            </a:r>
            <a:r>
              <a:rPr lang="ru-RU" altLang="ru-RU" sz="1800" dirty="0">
                <a:latin typeface="Tahoma" panose="020B0604030504040204" pitchFamily="34" charset="0"/>
                <a:cs typeface="Tahoma" panose="020B0604030504040204" pitchFamily="34" charset="0"/>
              </a:rPr>
              <a:t>.</a:t>
            </a:r>
          </a:p>
        </p:txBody>
      </p:sp>
      <p:cxnSp>
        <p:nvCxnSpPr>
          <p:cNvPr id="24" name="Прямая соединительная линия 23"/>
          <p:cNvCxnSpPr/>
          <p:nvPr/>
        </p:nvCxnSpPr>
        <p:spPr>
          <a:xfrm>
            <a:off x="4484688" y="2349500"/>
            <a:ext cx="23812" cy="2303463"/>
          </a:xfrm>
          <a:prstGeom prst="line">
            <a:avLst/>
          </a:prstGeom>
          <a:ln w="25400" cmpd="sng">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33" name="Picture 3" descr="C:\Users\m.yukkers\Desktop\Новосибирск\DSC_3400.jpg"/>
          <p:cNvPicPr>
            <a:picLocks noChangeAspect="1" noChangeArrowheads="1"/>
          </p:cNvPicPr>
          <p:nvPr/>
        </p:nvPicPr>
        <p:blipFill>
          <a:blip r:embed="rId3"/>
          <a:srcRect/>
          <a:stretch>
            <a:fillRect/>
          </a:stretch>
        </p:blipFill>
        <p:spPr bwMode="auto">
          <a:xfrm>
            <a:off x="4800600" y="1927225"/>
            <a:ext cx="5291138" cy="35274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453172"/>
      </p:ext>
    </p:extLst>
  </p:cSld>
  <p:clrMapOvr>
    <a:masterClrMapping/>
  </p:clrMapOvr>
  <p:transition spd="slow" advClick="0" advTm="4000"/>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71599" y="3514725"/>
            <a:ext cx="9820275" cy="2290539"/>
          </a:xfrm>
        </p:spPr>
        <p:txBody>
          <a:bodyPr>
            <a:normAutofit/>
          </a:bodyPr>
          <a:lstStyle/>
          <a:p>
            <a:r>
              <a:rPr lang="zh-CN" altLang="en-US" b="1" dirty="0"/>
              <a:t>汉特 </a:t>
            </a:r>
            <a:r>
              <a:rPr lang="en-US" altLang="zh-CN" b="1" dirty="0"/>
              <a:t>- </a:t>
            </a:r>
            <a:r>
              <a:rPr lang="zh-CN" altLang="en-US" b="1" dirty="0"/>
              <a:t>曼西斯克市，汉特 </a:t>
            </a:r>
            <a:r>
              <a:rPr lang="en-US" altLang="zh-CN" b="1" dirty="0"/>
              <a:t>- </a:t>
            </a:r>
            <a:r>
              <a:rPr lang="zh-CN" altLang="en-US" b="1" dirty="0"/>
              <a:t>曼西自治区 </a:t>
            </a:r>
            <a:r>
              <a:rPr lang="en-US" altLang="zh-CN" b="1" dirty="0"/>
              <a:t>-</a:t>
            </a:r>
            <a:r>
              <a:rPr lang="zh-CN" altLang="en-US" b="1" dirty="0"/>
              <a:t>尤格拉</a:t>
            </a:r>
            <a:endParaRPr lang="ru-RU" b="1" dirty="0"/>
          </a:p>
          <a:p>
            <a:r>
              <a:rPr lang="ru-RU" b="1" dirty="0"/>
              <a:t> </a:t>
            </a:r>
          </a:p>
          <a:p>
            <a:r>
              <a:rPr lang="zh-CN" altLang="en-US" dirty="0"/>
              <a:t>通过使用“</a:t>
            </a:r>
            <a:r>
              <a:rPr lang="en" dirty="0" err="1"/>
              <a:t>ExoSupport</a:t>
            </a:r>
            <a:r>
              <a:rPr lang="en" dirty="0"/>
              <a:t>”</a:t>
            </a:r>
            <a:r>
              <a:rPr lang="zh-CN" altLang="en-US" dirty="0"/>
              <a:t>设备治疗和恢复肌肉骨骼系统疾病的创新方法</a:t>
            </a:r>
            <a:endParaRPr lang="en-US" altLang="zh-CN" dirty="0"/>
          </a:p>
          <a:p>
            <a:r>
              <a:rPr lang="zh-CN" altLang="en-US" dirty="0"/>
              <a:t>负责人：哥良加娃</a:t>
            </a:r>
            <a:r>
              <a:rPr lang="en-US" altLang="zh-CN" dirty="0"/>
              <a:t>·</a:t>
            </a:r>
            <a:r>
              <a:rPr lang="zh-CN" altLang="en-US" dirty="0"/>
              <a:t>玛丽娜</a:t>
            </a:r>
            <a:r>
              <a:rPr lang="en-US" altLang="zh-CN" dirty="0"/>
              <a:t>·</a:t>
            </a:r>
            <a:r>
              <a:rPr lang="zh-CN" altLang="en-US" dirty="0"/>
              <a:t>瓦列里耶夫娜</a:t>
            </a:r>
            <a:r>
              <a:rPr lang="en" dirty="0"/>
              <a:t>，</a:t>
            </a:r>
            <a:r>
              <a:rPr lang="zh-CN" altLang="en-US" dirty="0"/>
              <a:t>电话：</a:t>
            </a:r>
            <a:r>
              <a:rPr lang="en-US" altLang="zh-CN" dirty="0"/>
              <a:t>+7 912 264 14 57</a:t>
            </a:r>
            <a:r>
              <a:rPr lang="zh-CN" altLang="en-US" dirty="0"/>
              <a:t>，电子邮件：</a:t>
            </a:r>
            <a:r>
              <a:rPr lang="en" dirty="0" err="1"/>
              <a:t>raftlayer@yandex.ru</a:t>
            </a:r>
            <a:endParaRPr lang="ru-RU" dirty="0">
              <a:solidFill>
                <a:schemeClr val="tx1"/>
              </a:solidFill>
            </a:endParaRPr>
          </a:p>
        </p:txBody>
      </p:sp>
      <p:sp>
        <p:nvSpPr>
          <p:cNvPr id="4" name="Номер слайда 3"/>
          <p:cNvSpPr>
            <a:spLocks noGrp="1"/>
          </p:cNvSpPr>
          <p:nvPr>
            <p:ph type="sldNum" sz="quarter" idx="12"/>
          </p:nvPr>
        </p:nvSpPr>
        <p:spPr/>
        <p:txBody>
          <a:bodyPr/>
          <a:lstStyle/>
          <a:p>
            <a:fld id="{99F650A2-1736-41D1-B6ED-8EA5A177B5B1}" type="slidenum">
              <a:rPr lang="ru-RU" smtClean="0"/>
              <a:pPr/>
              <a:t>28</a:t>
            </a:fld>
            <a:endParaRPr lang="ru-RU"/>
          </a:p>
        </p:txBody>
      </p:sp>
      <p:sp>
        <p:nvSpPr>
          <p:cNvPr id="5" name="Заголовок 4"/>
          <p:cNvSpPr>
            <a:spLocks noGrp="1"/>
          </p:cNvSpPr>
          <p:nvPr>
            <p:ph type="ctrTitle"/>
          </p:nvPr>
        </p:nvSpPr>
        <p:spPr>
          <a:xfrm>
            <a:off x="1657350" y="1124530"/>
            <a:ext cx="9010650" cy="1618670"/>
          </a:xfrm>
        </p:spPr>
        <p:txBody>
          <a:bodyPr>
            <a:normAutofit fontScale="90000"/>
          </a:bodyPr>
          <a:lstStyle/>
          <a:p>
            <a:r>
              <a:rPr lang="zh-CN" altLang="en-US" b="1" dirty="0">
                <a:latin typeface="Times New Roman" panose="02020603050405020304" pitchFamily="18" charset="0"/>
                <a:cs typeface="Times New Roman" panose="02020603050405020304" pitchFamily="18" charset="0"/>
              </a:rPr>
              <a:t>尤格拉生物医学技术有限责任公司</a:t>
            </a:r>
            <a:endParaRPr lang="ru-RU" b="1" dirty="0">
              <a:latin typeface="Times New Roman" panose="02020603050405020304" pitchFamily="18" charset="0"/>
              <a:cs typeface="Times New Roman" panose="02020603050405020304" pitchFamily="18" charset="0"/>
            </a:endParaRPr>
          </a:p>
        </p:txBody>
      </p:sp>
      <p:pic>
        <p:nvPicPr>
          <p:cNvPr id="6" name="Рисунок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905471" y="353005"/>
            <a:ext cx="283051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42496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Прямоугольник 20"/>
          <p:cNvSpPr>
            <a:spLocks noChangeArrowheads="1"/>
          </p:cNvSpPr>
          <p:nvPr/>
        </p:nvSpPr>
        <p:spPr bwMode="auto">
          <a:xfrm>
            <a:off x="6913563" y="2779713"/>
            <a:ext cx="34115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None/>
            </a:pPr>
            <a:r>
              <a:rPr lang="zh-CN" altLang="en-US" sz="1800" dirty="0">
                <a:latin typeface="Tahoma" panose="020B0604030504040204" pitchFamily="34" charset="0"/>
                <a:cs typeface="Tahoma" panose="020B0604030504040204" pitchFamily="34" charset="0"/>
              </a:rPr>
              <a:t>公司提供用于治疗肌肉骨骼系统疾病的装置“</a:t>
            </a:r>
            <a:r>
              <a:rPr lang="en" altLang="ru-RU" sz="1800" dirty="0" err="1">
                <a:latin typeface="Tahoma" panose="020B0604030504040204" pitchFamily="34" charset="0"/>
                <a:cs typeface="Tahoma" panose="020B0604030504040204" pitchFamily="34" charset="0"/>
              </a:rPr>
              <a:t>ExoSupport</a:t>
            </a:r>
            <a:r>
              <a:rPr lang="en" altLang="ru-RU" sz="1800" dirty="0">
                <a:latin typeface="Tahoma" panose="020B0604030504040204" pitchFamily="34" charset="0"/>
                <a:cs typeface="Tahoma" panose="020B0604030504040204" pitchFamily="34" charset="0"/>
              </a:rPr>
              <a:t>”，</a:t>
            </a:r>
            <a:r>
              <a:rPr lang="zh-CN" altLang="en-US" sz="1800" dirty="0">
                <a:latin typeface="Tahoma" panose="020B0604030504040204" pitchFamily="34" charset="0"/>
                <a:cs typeface="Tahoma" panose="020B0604030504040204" pitchFamily="34" charset="0"/>
              </a:rPr>
              <a:t>该装置以紧身胸衣的形式佩戴在人身上。</a:t>
            </a:r>
            <a:endParaRPr lang="ru-RU" altLang="ru-RU" sz="1800" dirty="0">
              <a:latin typeface="Tahoma" panose="020B0604030504040204" pitchFamily="34" charset="0"/>
              <a:cs typeface="Tahoma" panose="020B0604030504040204" pitchFamily="34" charset="0"/>
            </a:endParaRPr>
          </a:p>
        </p:txBody>
      </p:sp>
      <p:cxnSp>
        <p:nvCxnSpPr>
          <p:cNvPr id="22" name="Прямая соединительная линия 21"/>
          <p:cNvCxnSpPr/>
          <p:nvPr/>
        </p:nvCxnSpPr>
        <p:spPr>
          <a:xfrm>
            <a:off x="6743700" y="2900363"/>
            <a:ext cx="0" cy="2089150"/>
          </a:xfrm>
          <a:prstGeom prst="line">
            <a:avLst/>
          </a:prstGeom>
          <a:ln w="28575" cmpd="sng">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81" name="Прямоугольник 15"/>
          <p:cNvSpPr>
            <a:spLocks noChangeArrowheads="1"/>
          </p:cNvSpPr>
          <p:nvPr/>
        </p:nvSpPr>
        <p:spPr bwMode="auto">
          <a:xfrm>
            <a:off x="2279650" y="1293813"/>
            <a:ext cx="787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None/>
            </a:pPr>
            <a:r>
              <a:rPr lang="zh-CN" altLang="en-US" sz="2400" dirty="0">
                <a:solidFill>
                  <a:srgbClr val="0D0D0D"/>
                </a:solidFill>
                <a:latin typeface="Tahoma" panose="020B0604030504040204" pitchFamily="34" charset="0"/>
                <a:cs typeface="Tahoma" panose="020B0604030504040204" pitchFamily="34" charset="0"/>
              </a:rPr>
              <a:t>治疗肌肉骨骼系统疾病的创新方法</a:t>
            </a:r>
            <a:endParaRPr lang="ru-RU" altLang="ru-RU" sz="2400" dirty="0">
              <a:latin typeface="Tahoma" panose="020B0604030504040204" pitchFamily="34" charset="0"/>
              <a:cs typeface="Tahoma" panose="020B0604030504040204" pitchFamily="34" charset="0"/>
            </a:endParaRPr>
          </a:p>
        </p:txBody>
      </p:sp>
      <p:pic>
        <p:nvPicPr>
          <p:cNvPr id="2" name="Рисунок 1"/>
          <p:cNvPicPr>
            <a:picLocks noChangeAspect="1"/>
          </p:cNvPicPr>
          <p:nvPr/>
        </p:nvPicPr>
        <p:blipFill>
          <a:blip r:embed="rId3"/>
          <a:stretch>
            <a:fillRect/>
          </a:stretch>
        </p:blipFill>
        <p:spPr>
          <a:xfrm>
            <a:off x="2063750" y="2540000"/>
            <a:ext cx="4152900" cy="28622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9363324"/>
      </p:ext>
    </p:extLst>
  </p:cSld>
  <p:clrMapOvr>
    <a:masterClrMapping/>
  </p:clrMapOvr>
  <p:transition spd="slow" advClick="0" advTm="4000"/>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zh-CN" altLang="ru-RU" dirty="0">
                <a:latin typeface="Times New Roman" panose="02020603050405020304" pitchFamily="18" charset="0"/>
                <a:cs typeface="Times New Roman" panose="02020603050405020304" pitchFamily="18" charset="0"/>
              </a:rPr>
              <a:t>问题</a:t>
            </a: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2396068" y="1916833"/>
            <a:ext cx="7408333" cy="4209331"/>
          </a:xfrm>
        </p:spPr>
        <p:txBody>
          <a:bodyPr>
            <a:normAutofit/>
          </a:bodyPr>
          <a:lstStyle/>
          <a:p>
            <a:pPr algn="just"/>
            <a:r>
              <a:rPr lang="zh-CN" altLang="en-US" b="1" dirty="0">
                <a:latin typeface="Times New Roman" panose="02020603050405020304" pitchFamily="18" charset="0"/>
                <a:cs typeface="Times New Roman" panose="02020603050405020304" pitchFamily="18" charset="0"/>
              </a:rPr>
              <a:t>问题：</a:t>
            </a:r>
            <a:r>
              <a:rPr lang="zh-CN" altLang="en-US" dirty="0">
                <a:latin typeface="Times New Roman" panose="02020603050405020304" pitchFamily="18" charset="0"/>
                <a:cs typeface="Times New Roman" panose="02020603050405020304" pitchFamily="18" charset="0"/>
              </a:rPr>
              <a:t>需要创建新的建筑和隔热材料，以及基于当地天然可再生原材料（木材和泥炭）的可生物降解钻井试剂，同时考虑到极端北方条件下复合材料的具体用途。</a:t>
            </a:r>
            <a:endParaRPr lang="en-US" altLang="zh-CN" dirty="0">
              <a:latin typeface="Times New Roman" panose="02020603050405020304" pitchFamily="18" charset="0"/>
              <a:cs typeface="Times New Roman" panose="02020603050405020304" pitchFamily="18" charset="0"/>
            </a:endParaRPr>
          </a:p>
          <a:p>
            <a:pPr algn="just"/>
            <a:r>
              <a:rPr lang="zh-CN" altLang="en-US" b="1" dirty="0">
                <a:latin typeface="Times New Roman" panose="02020603050405020304" pitchFamily="18" charset="0"/>
                <a:cs typeface="Times New Roman" panose="02020603050405020304" pitchFamily="18" charset="0"/>
              </a:rPr>
              <a:t>要解决的科学和技术任务：</a:t>
            </a:r>
            <a:r>
              <a:rPr lang="zh-CN" altLang="en-US" dirty="0">
                <a:latin typeface="Times New Roman" panose="02020603050405020304" pitchFamily="18" charset="0"/>
                <a:cs typeface="Times New Roman" panose="02020603050405020304" pitchFamily="18" charset="0"/>
              </a:rPr>
              <a:t>开发自主能源化学泥炭加工复合物，包括开发用于获得稳定泥炭和木材组合物的技术的措施。</a:t>
            </a:r>
            <a:endParaRPr lang="ru-RU" dirty="0"/>
          </a:p>
        </p:txBody>
      </p:sp>
      <p:sp>
        <p:nvSpPr>
          <p:cNvPr id="4" name="Номер слайда 3"/>
          <p:cNvSpPr>
            <a:spLocks noGrp="1"/>
          </p:cNvSpPr>
          <p:nvPr>
            <p:ph type="sldNum" sz="quarter" idx="12"/>
          </p:nvPr>
        </p:nvSpPr>
        <p:spPr/>
        <p:txBody>
          <a:bodyPr/>
          <a:lstStyle/>
          <a:p>
            <a:fld id="{99F650A2-1736-41D1-B6ED-8EA5A177B5B1}" type="slidenum">
              <a:rPr lang="ru-RU" smtClean="0"/>
              <a:pPr/>
              <a:t>3</a:t>
            </a:fld>
            <a:endParaRPr lang="ru-RU"/>
          </a:p>
        </p:txBody>
      </p:sp>
    </p:spTree>
    <p:extLst>
      <p:ext uri="{BB962C8B-B14F-4D97-AF65-F5344CB8AC3E}">
        <p14:creationId xmlns:p14="http://schemas.microsoft.com/office/powerpoint/2010/main" val="30645755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274638"/>
            <a:ext cx="8229600" cy="418058"/>
          </a:xfrm>
        </p:spPr>
        <p:txBody>
          <a:bodyPr>
            <a:noAutofit/>
          </a:bodyPr>
          <a:lstStyle/>
          <a:p>
            <a:r>
              <a:rPr lang="zh-CN" altLang="en-US" sz="3600" b="1" dirty="0">
                <a:latin typeface="Times New Roman" panose="02020603050405020304" pitchFamily="18" charset="0"/>
                <a:cs typeface="Times New Roman" panose="02020603050405020304" pitchFamily="18" charset="0"/>
              </a:rPr>
              <a:t>项目产品</a:t>
            </a:r>
            <a:endParaRPr lang="ru-RU" sz="3600" b="1"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1775520" y="908720"/>
            <a:ext cx="8435280" cy="5328592"/>
          </a:xfrm>
        </p:spPr>
        <p:txBody>
          <a:bodyPr>
            <a:noAutofit/>
          </a:bodyPr>
          <a:lstStyle/>
          <a:p>
            <a:pPr lvl="0" algn="just"/>
            <a:r>
              <a:rPr lang="zh-CN" altLang="en-US" sz="1800" b="1" dirty="0">
                <a:latin typeface="Times New Roman" panose="02020603050405020304" pitchFamily="18" charset="0"/>
                <a:cs typeface="Times New Roman" panose="02020603050405020304" pitchFamily="18" charset="0"/>
              </a:rPr>
              <a:t>一种新的复杂矿物添加剂，在泥炭 </a:t>
            </a:r>
            <a:r>
              <a:rPr lang="en-US" altLang="zh-CN" sz="1800" b="1" dirty="0">
                <a:latin typeface="Times New Roman" panose="02020603050405020304" pitchFamily="18" charset="0"/>
                <a:cs typeface="Times New Roman" panose="02020603050405020304" pitchFamily="18" charset="0"/>
              </a:rPr>
              <a:t>- </a:t>
            </a:r>
            <a:r>
              <a:rPr lang="zh-CN" altLang="en-US" sz="1800" b="1" dirty="0">
                <a:latin typeface="Times New Roman" panose="02020603050405020304" pitchFamily="18" charset="0"/>
                <a:cs typeface="Times New Roman" panose="02020603050405020304" pitchFamily="18" charset="0"/>
              </a:rPr>
              <a:t>木块组合物中含有含铜组分和退热剂（增加产品对生物降解和燃烧的抵抗力，使强度增加</a:t>
            </a:r>
            <a:r>
              <a:rPr lang="en-US" altLang="zh-CN" sz="1800" b="1" dirty="0">
                <a:latin typeface="Times New Roman" panose="02020603050405020304" pitchFamily="18" charset="0"/>
                <a:cs typeface="Times New Roman" panose="02020603050405020304" pitchFamily="18" charset="0"/>
              </a:rPr>
              <a:t>10-15</a:t>
            </a:r>
            <a:r>
              <a:rPr lang="zh-CN" altLang="en-US" sz="1800" b="1" dirty="0">
                <a:latin typeface="Times New Roman" panose="02020603050405020304" pitchFamily="18" charset="0"/>
                <a:cs typeface="Times New Roman" panose="02020603050405020304" pitchFamily="18" charset="0"/>
              </a:rPr>
              <a:t>％）。</a:t>
            </a:r>
            <a:endParaRPr lang="ru-RU" sz="1800" b="1" dirty="0">
              <a:latin typeface="Times New Roman" panose="02020603050405020304" pitchFamily="18" charset="0"/>
              <a:cs typeface="Times New Roman" panose="02020603050405020304" pitchFamily="18" charset="0"/>
            </a:endParaRPr>
          </a:p>
          <a:p>
            <a:pPr lvl="0" algn="just"/>
            <a:r>
              <a:rPr lang="zh-CN" altLang="en-US" sz="1800" b="1" dirty="0">
                <a:latin typeface="Times New Roman" panose="02020603050405020304" pitchFamily="18" charset="0"/>
                <a:cs typeface="Times New Roman" panose="02020603050405020304" pitchFamily="18" charset="0"/>
              </a:rPr>
              <a:t>具有几何结构的泥炭树构建块增加了承重墙的角接缝的强度，并且能够通过水泥加固来加强不同等级的块之间的连接。基于泥炭的新型生产技术和热塑性环保粘合剂。</a:t>
            </a:r>
            <a:endParaRPr lang="en-US" altLang="zh-CN" sz="1800" b="1" dirty="0">
              <a:latin typeface="Times New Roman" panose="02020603050405020304" pitchFamily="18" charset="0"/>
              <a:cs typeface="Times New Roman" panose="02020603050405020304" pitchFamily="18" charset="0"/>
            </a:endParaRPr>
          </a:p>
          <a:p>
            <a:pPr lvl="0" algn="just"/>
            <a:r>
              <a:rPr lang="zh-CN" altLang="en-US" sz="1800" b="1" dirty="0">
                <a:latin typeface="Times New Roman" panose="02020603050405020304" pitchFamily="18" charset="0"/>
                <a:cs typeface="Times New Roman" panose="02020603050405020304" pitchFamily="18" charset="0"/>
              </a:rPr>
              <a:t>基于泥炭的生物可降解钻井试剂获取和组合新技术。</a:t>
            </a:r>
            <a:endParaRPr lang="en-US" altLang="zh-CN" sz="1800" b="1" dirty="0">
              <a:latin typeface="Times New Roman" panose="02020603050405020304" pitchFamily="18" charset="0"/>
              <a:cs typeface="Times New Roman" panose="02020603050405020304" pitchFamily="18" charset="0"/>
            </a:endParaRPr>
          </a:p>
          <a:p>
            <a:pPr lvl="0" algn="just"/>
            <a:r>
              <a:rPr lang="zh-CN" altLang="en-US" sz="1800" b="1" dirty="0">
                <a:latin typeface="Times New Roman" panose="02020603050405020304" pitchFamily="18" charset="0"/>
                <a:cs typeface="Times New Roman" panose="02020603050405020304" pitchFamily="18" charset="0"/>
              </a:rPr>
              <a:t>扩大产品范围（包括用于回收石油污染土地的颗粒，泥炭和树木草坪块），使用废物作为有机燃料（自主生产的热量和电力供应），以及有机矿物肥料。</a:t>
            </a:r>
            <a:endParaRPr lang="ru-RU" sz="1800" b="1" dirty="0">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99F650A2-1736-41D1-B6ED-8EA5A177B5B1}" type="slidenum">
              <a:rPr lang="ru-RU" smtClean="0"/>
              <a:pPr/>
              <a:t>4</a:t>
            </a:fld>
            <a:endParaRPr lang="ru-RU"/>
          </a:p>
        </p:txBody>
      </p:sp>
    </p:spTree>
    <p:extLst>
      <p:ext uri="{BB962C8B-B14F-4D97-AF65-F5344CB8AC3E}">
        <p14:creationId xmlns:p14="http://schemas.microsoft.com/office/powerpoint/2010/main" val="1797694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zh-CN" altLang="en-US" sz="3200" dirty="0">
                <a:latin typeface="Times New Roman" panose="02020603050405020304" pitchFamily="18" charset="0"/>
                <a:cs typeface="Times New Roman" panose="02020603050405020304" pitchFamily="18" charset="0"/>
              </a:rPr>
              <a:t>泥木复合材料的试验样品</a:t>
            </a:r>
            <a:endParaRPr lang="ru-RU" sz="3200" dirty="0">
              <a:latin typeface="Times New Roman" panose="02020603050405020304" pitchFamily="18" charset="0"/>
              <a:cs typeface="Times New Roman" panose="02020603050405020304" pitchFamily="18" charset="0"/>
            </a:endParaRPr>
          </a:p>
        </p:txBody>
      </p:sp>
      <p:pic>
        <p:nvPicPr>
          <p:cNvPr id="5" name="Picture 2" descr="\\fs\Обмен\1Пермяков П.Ю\От Марии\Фото Торфокомплекс\1.jpg"/>
          <p:cNvPicPr>
            <a:picLocks noGrp="1"/>
          </p:cNvPicPr>
          <p:nvPr>
            <p:ph idx="1"/>
          </p:nvPr>
        </p:nvPicPr>
        <p:blipFill>
          <a:blip r:embed="rId2"/>
          <a:stretch>
            <a:fillRect/>
          </a:stretch>
        </p:blipFill>
        <p:spPr bwMode="auto">
          <a:xfrm>
            <a:off x="4121842" y="2890563"/>
            <a:ext cx="3961015" cy="2227811"/>
          </a:xfrm>
          <a:prstGeom prst="rect">
            <a:avLst/>
          </a:prstGeom>
          <a:noFill/>
          <a:ln w="9525">
            <a:solidFill>
              <a:schemeClr val="accent1">
                <a:lumMod val="75000"/>
              </a:schemeClr>
            </a:solidFill>
            <a:miter lim="800000"/>
            <a:headEnd/>
            <a:tailEnd/>
          </a:ln>
          <a:effectLst/>
          <a:extLst>
            <a:ext uri="{909E8E84-426E-40DD-AFC4-6F175D3DCCD1}">
              <a14:hiddenFill xmlns:a14="http://schemas.microsoft.com/office/drawing/2010/main">
                <a:solidFill>
                  <a:srgbClr val="FFFFFF"/>
                </a:solidFill>
              </a14:hiddenFill>
            </a:ext>
          </a:extLst>
        </p:spPr>
      </p:pic>
      <p:sp>
        <p:nvSpPr>
          <p:cNvPr id="3" name="Номер слайда 2"/>
          <p:cNvSpPr>
            <a:spLocks noGrp="1"/>
          </p:cNvSpPr>
          <p:nvPr>
            <p:ph type="sldNum" sz="quarter" idx="12"/>
          </p:nvPr>
        </p:nvSpPr>
        <p:spPr/>
        <p:txBody>
          <a:bodyPr/>
          <a:lstStyle/>
          <a:p>
            <a:fld id="{99F650A2-1736-41D1-B6ED-8EA5A177B5B1}" type="slidenum">
              <a:rPr lang="ru-RU" smtClean="0"/>
              <a:pPr/>
              <a:t>5</a:t>
            </a:fld>
            <a:endParaRPr lang="ru-RU"/>
          </a:p>
        </p:txBody>
      </p:sp>
    </p:spTree>
    <p:extLst>
      <p:ext uri="{BB962C8B-B14F-4D97-AF65-F5344CB8AC3E}">
        <p14:creationId xmlns:p14="http://schemas.microsoft.com/office/powerpoint/2010/main" val="2311650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zh-CN" altLang="en-US" sz="3600" dirty="0">
                <a:latin typeface="Times New Roman" panose="02020603050405020304" pitchFamily="18" charset="0"/>
                <a:cs typeface="Times New Roman" panose="02020603050405020304" pitchFamily="18" charset="0"/>
              </a:rPr>
              <a:t>竞争优势</a:t>
            </a:r>
            <a:endParaRPr lang="ru-RU" sz="3600" dirty="0">
              <a:latin typeface="Times New Roman" panose="02020603050405020304" pitchFamily="18" charset="0"/>
              <a:cs typeface="Times New Roman" panose="02020603050405020304" pitchFamily="18" charset="0"/>
            </a:endParaRPr>
          </a:p>
        </p:txBody>
      </p:sp>
      <p:sp>
        <p:nvSpPr>
          <p:cNvPr id="2" name="Объект 1"/>
          <p:cNvSpPr>
            <a:spLocks noGrp="1"/>
          </p:cNvSpPr>
          <p:nvPr>
            <p:ph idx="1"/>
          </p:nvPr>
        </p:nvSpPr>
        <p:spPr>
          <a:xfrm>
            <a:off x="2063553" y="2420889"/>
            <a:ext cx="7776863" cy="3705275"/>
          </a:xfrm>
        </p:spPr>
        <p:txBody>
          <a:bodyPr>
            <a:normAutofit fontScale="92500" lnSpcReduction="10000"/>
          </a:bodyPr>
          <a:lstStyle/>
          <a:p>
            <a:pPr lvl="0" algn="just"/>
            <a:r>
              <a:rPr lang="zh-CN" altLang="en-US" sz="2600" dirty="0"/>
              <a:t>由于高强度和低导热率提高了复合建筑材料</a:t>
            </a:r>
            <a:r>
              <a:rPr lang="en-US" altLang="zh-CN" sz="2600" dirty="0"/>
              <a:t>10-15</a:t>
            </a:r>
            <a:r>
              <a:rPr lang="zh-CN" altLang="en-US" sz="2600" dirty="0"/>
              <a:t>％的性能特征。</a:t>
            </a:r>
            <a:endParaRPr lang="en-US" altLang="zh-CN" sz="2600" dirty="0"/>
          </a:p>
          <a:p>
            <a:pPr lvl="0" algn="just"/>
            <a:r>
              <a:rPr lang="zh-CN" altLang="en-US" sz="2600" dirty="0"/>
              <a:t>产品的生态纯度和所生产钻井试剂与环境的良好生物相容性（产品的生物降解性）。</a:t>
            </a:r>
            <a:endParaRPr lang="en-US" altLang="zh-CN" sz="2600" dirty="0"/>
          </a:p>
          <a:p>
            <a:pPr lvl="0" algn="just"/>
            <a:r>
              <a:rPr lang="zh-CN" altLang="en-US" sz="2600" dirty="0"/>
              <a:t>与羧甲基纤维素或泥碱试剂相比，具有更广泛的作用。</a:t>
            </a:r>
            <a:endParaRPr lang="en-US" altLang="zh-CN" sz="2600" dirty="0"/>
          </a:p>
          <a:p>
            <a:pPr lvl="0" algn="just"/>
            <a:r>
              <a:rPr lang="zh-CN" altLang="en-US" sz="2600" dirty="0"/>
              <a:t>综合的无废料生产工艺，使用原材料和扩大的创新产品（除了建筑材料 </a:t>
            </a:r>
            <a:r>
              <a:rPr lang="en-US" altLang="zh-CN" sz="2600" dirty="0"/>
              <a:t>- </a:t>
            </a:r>
            <a:r>
              <a:rPr lang="zh-CN" altLang="en-US" sz="2600" dirty="0"/>
              <a:t>还有钻井试剂，用于石油污染土地复垦的草坪块，热电和电力，生产废物中的有机矿物肥料）。</a:t>
            </a:r>
            <a:endParaRPr lang="ru-RU" sz="2600" dirty="0"/>
          </a:p>
          <a:p>
            <a:pPr algn="just"/>
            <a:r>
              <a:rPr lang="zh-CN" altLang="en-US" sz="2600" dirty="0"/>
              <a:t>原材料来源和消费者方面的地理位置优势。</a:t>
            </a:r>
            <a:endParaRPr lang="ru-RU" dirty="0"/>
          </a:p>
          <a:p>
            <a:pPr lvl="0" algn="just"/>
            <a:endParaRPr lang="ru-RU" dirty="0"/>
          </a:p>
          <a:p>
            <a:pPr lvl="0" algn="just"/>
            <a:endParaRPr lang="ru-RU" dirty="0"/>
          </a:p>
          <a:p>
            <a:endParaRPr lang="ru-RU" dirty="0"/>
          </a:p>
        </p:txBody>
      </p:sp>
      <p:sp>
        <p:nvSpPr>
          <p:cNvPr id="4" name="Номер слайда 3"/>
          <p:cNvSpPr>
            <a:spLocks noGrp="1"/>
          </p:cNvSpPr>
          <p:nvPr>
            <p:ph type="sldNum" sz="quarter" idx="12"/>
          </p:nvPr>
        </p:nvSpPr>
        <p:spPr/>
        <p:txBody>
          <a:bodyPr/>
          <a:lstStyle/>
          <a:p>
            <a:fld id="{99F650A2-1736-41D1-B6ED-8EA5A177B5B1}" type="slidenum">
              <a:rPr lang="ru-RU" smtClean="0"/>
              <a:pPr/>
              <a:t>6</a:t>
            </a:fld>
            <a:endParaRPr lang="ru-RU"/>
          </a:p>
        </p:txBody>
      </p:sp>
    </p:spTree>
    <p:extLst>
      <p:ext uri="{BB962C8B-B14F-4D97-AF65-F5344CB8AC3E}">
        <p14:creationId xmlns:p14="http://schemas.microsoft.com/office/powerpoint/2010/main" val="2179988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4530"/>
            <a:ext cx="9504218" cy="2387600"/>
          </a:xfrm>
        </p:spPr>
        <p:txBody>
          <a:bodyPr>
            <a:normAutofit/>
          </a:bodyPr>
          <a:lstStyle/>
          <a:p>
            <a:r>
              <a:rPr lang="en-US"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生态服务</a:t>
            </a:r>
            <a:r>
              <a:rPr lang="en-US"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有限责任公司</a:t>
            </a:r>
            <a:endParaRPr lang="ru-RU" dirty="0">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p:txBody>
          <a:bodyPr>
            <a:normAutofit lnSpcReduction="10000"/>
          </a:bodyPr>
          <a:lstStyle/>
          <a:p>
            <a:r>
              <a:rPr lang="zh-CN" altLang="en-US" b="1" dirty="0"/>
              <a:t>苏维埃茨基市，汉特 </a:t>
            </a:r>
            <a:r>
              <a:rPr lang="en-US" altLang="zh-CN" b="1" dirty="0"/>
              <a:t>- </a:t>
            </a:r>
            <a:r>
              <a:rPr lang="zh-CN" altLang="en-US" b="1" dirty="0"/>
              <a:t>曼西自治区 </a:t>
            </a:r>
            <a:r>
              <a:rPr lang="en-US" altLang="zh-CN" b="1" dirty="0"/>
              <a:t>- </a:t>
            </a:r>
            <a:r>
              <a:rPr lang="zh-CN" altLang="en-US" b="1" dirty="0"/>
              <a:t>尤格拉</a:t>
            </a:r>
            <a:r>
              <a:rPr lang="ru-RU" b="1" dirty="0"/>
              <a:t/>
            </a:r>
            <a:br>
              <a:rPr lang="ru-RU" b="1" dirty="0"/>
            </a:br>
            <a:endParaRPr lang="ru-RU" b="1" dirty="0"/>
          </a:p>
          <a:p>
            <a:r>
              <a:rPr lang="zh-CN" altLang="en-US" dirty="0"/>
              <a:t>负责人：彼得罗夫</a:t>
            </a:r>
            <a:r>
              <a:rPr lang="en-US" altLang="zh-CN" dirty="0"/>
              <a:t>·</a:t>
            </a:r>
            <a:r>
              <a:rPr lang="zh-CN" altLang="en-US" dirty="0"/>
              <a:t>弗拉基米尔</a:t>
            </a:r>
            <a:r>
              <a:rPr lang="en-US" altLang="zh-CN" dirty="0"/>
              <a:t>·</a:t>
            </a:r>
            <a:r>
              <a:rPr lang="zh-CN" altLang="en-US" dirty="0"/>
              <a:t>瓦莱耶维奇，</a:t>
            </a:r>
            <a:endParaRPr lang="en-US" altLang="zh-CN" dirty="0"/>
          </a:p>
          <a:p>
            <a:r>
              <a:rPr lang="zh-CN" altLang="en-US" dirty="0"/>
              <a:t>电话：</a:t>
            </a:r>
            <a:r>
              <a:rPr lang="en-US" altLang="zh-CN" dirty="0"/>
              <a:t>8</a:t>
            </a:r>
            <a:r>
              <a:rPr lang="zh-CN" altLang="en-US" dirty="0"/>
              <a:t>（</a:t>
            </a:r>
            <a:r>
              <a:rPr lang="en-US" altLang="zh-CN" dirty="0"/>
              <a:t>950</a:t>
            </a:r>
            <a:r>
              <a:rPr lang="zh-CN" altLang="en-US" dirty="0"/>
              <a:t>）</a:t>
            </a:r>
            <a:r>
              <a:rPr lang="en-US" altLang="zh-CN" dirty="0"/>
              <a:t>538-86-49 </a:t>
            </a:r>
            <a:r>
              <a:rPr lang="zh-CN" altLang="en-US" dirty="0"/>
              <a:t>电子邮件：</a:t>
            </a:r>
            <a:r>
              <a:rPr lang="en" dirty="0" err="1"/>
              <a:t>eko-servis.al@mail.ru</a:t>
            </a:r>
            <a:endParaRPr lang="ru-RU" dirty="0"/>
          </a:p>
        </p:txBody>
      </p:sp>
    </p:spTree>
    <p:extLst>
      <p:ext uri="{BB962C8B-B14F-4D97-AF65-F5344CB8AC3E}">
        <p14:creationId xmlns:p14="http://schemas.microsoft.com/office/powerpoint/2010/main" val="492141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Объект 7"/>
          <p:cNvPicPr>
            <a:picLocks noGrp="1"/>
          </p:cNvPicPr>
          <p:nvPr>
            <p:ph idx="1"/>
          </p:nvPr>
        </p:nvPicPr>
        <p:blipFill>
          <a:blip r:embed="rId2"/>
          <a:stretch>
            <a:fillRect/>
          </a:stretch>
        </p:blipFill>
        <p:spPr bwMode="auto">
          <a:xfrm>
            <a:off x="5181600" y="1693069"/>
            <a:ext cx="6172200" cy="3471862"/>
          </a:xfrm>
          <a:prstGeom prst="rect">
            <a:avLst/>
          </a:prstGeom>
          <a:noFill/>
          <a:ln w="9525">
            <a:noFill/>
            <a:miter lim="800000"/>
            <a:headEnd/>
            <a:tailEnd/>
          </a:ln>
        </p:spPr>
      </p:pic>
      <p:sp>
        <p:nvSpPr>
          <p:cNvPr id="4" name="Текст 3"/>
          <p:cNvSpPr>
            <a:spLocks noGrp="1"/>
          </p:cNvSpPr>
          <p:nvPr>
            <p:ph type="body" sz="half" idx="2"/>
          </p:nvPr>
        </p:nvSpPr>
        <p:spPr/>
        <p:txBody>
          <a:bodyPr>
            <a:normAutofit/>
          </a:bodyPr>
          <a:lstStyle/>
          <a:p>
            <a:r>
              <a:rPr lang="zh-CN" altLang="en-US" b="1" dirty="0">
                <a:latin typeface="Times New Roman" panose="02020603050405020304" pitchFamily="18" charset="0"/>
                <a:cs typeface="Times New Roman" panose="02020603050405020304" pitchFamily="18" charset="0"/>
              </a:rPr>
              <a:t>该公司是石油工业木粉的生产商和供应商。</a:t>
            </a:r>
            <a:endParaRPr lang="en-US" altLang="zh-CN" b="1" dirty="0">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该公司的主要经营活动之一是木粉的生产和供应。</a:t>
            </a:r>
            <a:endParaRPr lang="en-US" altLang="zh-CN" b="1" dirty="0">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该公司生产木粉</a:t>
            </a:r>
            <a:r>
              <a:rPr lang="en" b="1" dirty="0">
                <a:latin typeface="Times New Roman" panose="02020603050405020304" pitchFamily="18" charset="0"/>
                <a:cs typeface="Times New Roman" panose="02020603050405020304" pitchFamily="18" charset="0"/>
              </a:rPr>
              <a:t>M560，</a:t>
            </a:r>
            <a:r>
              <a:rPr lang="zh-CN" altLang="en-US" b="1" dirty="0">
                <a:latin typeface="Times New Roman" panose="02020603050405020304" pitchFamily="18" charset="0"/>
                <a:cs typeface="Times New Roman" panose="02020603050405020304" pitchFamily="18" charset="0"/>
              </a:rPr>
              <a:t>每月生产</a:t>
            </a:r>
            <a:r>
              <a:rPr lang="en-US" altLang="zh-CN" b="1" dirty="0">
                <a:latin typeface="Times New Roman" panose="02020603050405020304" pitchFamily="18" charset="0"/>
                <a:cs typeface="Times New Roman" panose="02020603050405020304" pitchFamily="18" charset="0"/>
              </a:rPr>
              <a:t>20</a:t>
            </a:r>
            <a:r>
              <a:rPr lang="zh-CN" altLang="en-US" b="1" dirty="0">
                <a:latin typeface="Times New Roman" panose="02020603050405020304" pitchFamily="18" charset="0"/>
                <a:cs typeface="Times New Roman" panose="02020603050405020304" pitchFamily="18" charset="0"/>
              </a:rPr>
              <a:t>吨成品。公司通过吸引投资增加产量。</a:t>
            </a:r>
            <a:endParaRPr lang="ru-RU" dirty="0"/>
          </a:p>
        </p:txBody>
      </p:sp>
    </p:spTree>
    <p:extLst>
      <p:ext uri="{BB962C8B-B14F-4D97-AF65-F5344CB8AC3E}">
        <p14:creationId xmlns:p14="http://schemas.microsoft.com/office/powerpoint/2010/main" val="2401583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263236"/>
            <a:ext cx="3931920" cy="1600197"/>
          </a:xfrm>
        </p:spPr>
        <p:txBody>
          <a:bodyPr>
            <a:noAutofit/>
          </a:bodyPr>
          <a:lstStyle/>
          <a:p>
            <a:r>
              <a:rPr lang="zh-CN" altLang="en-US" sz="1800" b="1" dirty="0">
                <a:solidFill>
                  <a:srgbClr val="FF0000"/>
                </a:solidFill>
              </a:rPr>
              <a:t>注意！ 生产过程中的木材未经过化学处理，因此木粉被认为是天然的材料。</a:t>
            </a:r>
            <a:endParaRPr lang="ru-RU" sz="1800" b="1" dirty="0">
              <a:solidFill>
                <a:srgbClr val="FF0000"/>
              </a:solidFill>
            </a:endParaRPr>
          </a:p>
        </p:txBody>
      </p:sp>
      <p:pic>
        <p:nvPicPr>
          <p:cNvPr id="5" name="Объект 4" descr="C:\Users\Kusakina.YA\Desktop\Иннопром_2018\ООО ЭКО Сервис\20170512_152314.jpg"/>
          <p:cNvPicPr>
            <a:picLocks noGrp="1"/>
          </p:cNvPicPr>
          <p:nvPr>
            <p:ph idx="1"/>
          </p:nvPr>
        </p:nvPicPr>
        <p:blipFill>
          <a:blip r:embed="rId2" cstate="print"/>
          <a:stretch>
            <a:fillRect/>
          </a:stretch>
        </p:blipFill>
        <p:spPr bwMode="auto">
          <a:xfrm>
            <a:off x="7303423" y="1718656"/>
            <a:ext cx="1928553" cy="3420687"/>
          </a:xfrm>
          <a:prstGeom prst="rect">
            <a:avLst/>
          </a:prstGeom>
          <a:noFill/>
          <a:ln w="9525">
            <a:noFill/>
            <a:miter lim="800000"/>
            <a:headEnd/>
            <a:tailEnd/>
          </a:ln>
        </p:spPr>
      </p:pic>
      <p:sp>
        <p:nvSpPr>
          <p:cNvPr id="4" name="Текст 3"/>
          <p:cNvSpPr>
            <a:spLocks noGrp="1"/>
          </p:cNvSpPr>
          <p:nvPr>
            <p:ph type="body" sz="half" idx="2"/>
          </p:nvPr>
        </p:nvSpPr>
        <p:spPr>
          <a:xfrm>
            <a:off x="839788" y="2057399"/>
            <a:ext cx="5544387" cy="4310149"/>
          </a:xfrm>
        </p:spPr>
        <p:txBody>
          <a:bodyPr>
            <a:normAutofit/>
          </a:bodyPr>
          <a:lstStyle/>
          <a:p>
            <a:r>
              <a:rPr lang="zh-CN" altLang="en-US" b="1" dirty="0">
                <a:latin typeface="Times New Roman" panose="02020603050405020304" pitchFamily="18" charset="0"/>
                <a:cs typeface="Times New Roman" panose="02020603050405020304" pitchFamily="18" charset="0"/>
              </a:rPr>
              <a:t>与提高采收率技术（聚丙烯酰胺，羧甲基纤维素等）中使用的其他试剂和材料不同，木粉具有以下优点：</a:t>
            </a:r>
            <a:endParaRPr lang="ru-RU" b="1" dirty="0">
              <a:latin typeface="Times New Roman" panose="02020603050405020304" pitchFamily="18" charset="0"/>
              <a:cs typeface="Times New Roman" panose="02020603050405020304" pitchFamily="18" charset="0"/>
            </a:endParaRPr>
          </a:p>
          <a:p>
            <a:pPr lvl="0"/>
            <a:r>
              <a:rPr lang="zh-CN" altLang="en-US" b="1" dirty="0">
                <a:latin typeface="Times New Roman" panose="02020603050405020304" pitchFamily="18" charset="0"/>
                <a:cs typeface="Times New Roman" panose="02020603050405020304" pitchFamily="18" charset="0"/>
              </a:rPr>
              <a:t>不受破坏</a:t>
            </a:r>
            <a:r>
              <a:rPr lang="en-US" altLang="zh-CN" b="1" dirty="0">
                <a:latin typeface="Times New Roman" panose="02020603050405020304" pitchFamily="18" charset="0"/>
                <a:cs typeface="Times New Roman" panose="02020603050405020304" pitchFamily="18" charset="0"/>
              </a:rPr>
              <a:t>;</a:t>
            </a:r>
          </a:p>
          <a:p>
            <a:pPr lvl="0"/>
            <a:r>
              <a:rPr lang="zh-CN" altLang="en-US" b="1" dirty="0">
                <a:latin typeface="Times New Roman" panose="02020603050405020304" pitchFamily="18" charset="0"/>
                <a:cs typeface="Times New Roman" panose="02020603050405020304" pitchFamily="18" charset="0"/>
              </a:rPr>
              <a:t>不危害生物特性</a:t>
            </a:r>
            <a:r>
              <a:rPr lang="en-US" altLang="zh-CN" b="1" dirty="0">
                <a:latin typeface="Times New Roman" panose="02020603050405020304" pitchFamily="18" charset="0"/>
                <a:cs typeface="Times New Roman" panose="02020603050405020304" pitchFamily="18" charset="0"/>
              </a:rPr>
              <a:t>;</a:t>
            </a:r>
          </a:p>
          <a:p>
            <a:pPr lvl="0"/>
            <a:r>
              <a:rPr lang="zh-CN" altLang="en-US" b="1" dirty="0">
                <a:latin typeface="Times New Roman" panose="02020603050405020304" pitchFamily="18" charset="0"/>
                <a:cs typeface="Times New Roman" panose="02020603050405020304" pitchFamily="18" charset="0"/>
              </a:rPr>
              <a:t>环保，其生产基础是环保材料</a:t>
            </a:r>
            <a:r>
              <a:rPr lang="en-US" altLang="zh-CN" b="1" dirty="0">
                <a:latin typeface="Times New Roman" panose="02020603050405020304" pitchFamily="18" charset="0"/>
                <a:cs typeface="Times New Roman" panose="02020603050405020304" pitchFamily="18" charset="0"/>
              </a:rPr>
              <a:t>;</a:t>
            </a:r>
          </a:p>
          <a:p>
            <a:pPr lvl="0"/>
            <a:r>
              <a:rPr lang="zh-CN" altLang="en-US" b="1" dirty="0">
                <a:latin typeface="Times New Roman" panose="02020603050405020304" pitchFamily="18" charset="0"/>
                <a:cs typeface="Times New Roman" panose="02020603050405020304" pitchFamily="18" charset="0"/>
              </a:rPr>
              <a:t>此技术在地层水的矿化和任何温度下都有效</a:t>
            </a:r>
            <a:r>
              <a:rPr lang="en-US" altLang="zh-CN" b="1" dirty="0">
                <a:latin typeface="Times New Roman" panose="02020603050405020304" pitchFamily="18" charset="0"/>
                <a:cs typeface="Times New Roman" panose="02020603050405020304" pitchFamily="18" charset="0"/>
              </a:rPr>
              <a:t>;</a:t>
            </a:r>
          </a:p>
          <a:p>
            <a:pPr lvl="0"/>
            <a:r>
              <a:rPr lang="zh-CN" altLang="en-US" b="1" dirty="0">
                <a:latin typeface="Times New Roman" panose="02020603050405020304" pitchFamily="18" charset="0"/>
                <a:cs typeface="Times New Roman" panose="02020603050405020304" pitchFamily="18" charset="0"/>
              </a:rPr>
              <a:t>可用于第一层和裂缝孔类型的地层</a:t>
            </a:r>
            <a:r>
              <a:rPr lang="en-US" altLang="zh-CN" b="1" dirty="0">
                <a:latin typeface="Times New Roman" panose="02020603050405020304" pitchFamily="18" charset="0"/>
                <a:cs typeface="Times New Roman" panose="02020603050405020304" pitchFamily="18" charset="0"/>
              </a:rPr>
              <a:t>;</a:t>
            </a:r>
          </a:p>
          <a:p>
            <a:pPr lvl="0"/>
            <a:r>
              <a:rPr lang="zh-CN" altLang="en-US" b="1" dirty="0">
                <a:latin typeface="Times New Roman" panose="02020603050405020304" pitchFamily="18" charset="0"/>
                <a:cs typeface="Times New Roman" panose="02020603050405020304" pitchFamily="18" charset="0"/>
              </a:rPr>
              <a:t>该产品已被卢克石油公司，苏尔古特石油天然气公司和其他石油公司等行业领先者用于石油生产。</a:t>
            </a:r>
            <a:endParaRPr lang="en-US" altLang="zh-CN" b="1" dirty="0">
              <a:latin typeface="Times New Roman" panose="02020603050405020304" pitchFamily="18" charset="0"/>
              <a:cs typeface="Times New Roman" panose="02020603050405020304" pitchFamily="18" charset="0"/>
            </a:endParaRPr>
          </a:p>
          <a:p>
            <a:pPr lvl="0"/>
            <a:r>
              <a:rPr lang="zh-CN" altLang="en-US" b="1" dirty="0">
                <a:latin typeface="Times New Roman" panose="02020603050405020304" pitchFamily="18" charset="0"/>
                <a:cs typeface="Times New Roman" panose="02020603050405020304" pitchFamily="18" charset="0"/>
              </a:rPr>
              <a:t>木粉被列入“石油工业中安全使用的化学产品清单”中。</a:t>
            </a:r>
            <a:endParaRPr lang="ru-RU"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1620398"/>
      </p:ext>
    </p:extLst>
  </p:cSld>
  <p:clrMapOvr>
    <a:masterClrMapping/>
  </p:clrMapOvr>
</p:sld>
</file>

<file path=ppt/theme/theme1.xml><?xml version="1.0" encoding="utf-8"?>
<a:theme xmlns:a="http://schemas.openxmlformats.org/drawingml/2006/main" name="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TM02900743[[fn=Природа]]</Template>
  <TotalTime>965</TotalTime>
  <Words>1360</Words>
  <Application>Microsoft Macintosh PowerPoint</Application>
  <PresentationFormat>宽屏</PresentationFormat>
  <Paragraphs>150</Paragraphs>
  <Slides>29</Slides>
  <Notes>5</Notes>
  <HiddenSlides>0</HiddenSlides>
  <MMClips>0</MMClips>
  <ScaleCrop>false</ScaleCrop>
  <HeadingPairs>
    <vt:vector size="8" baseType="variant">
      <vt:variant>
        <vt:lpstr>已用的字体</vt:lpstr>
      </vt:variant>
      <vt:variant>
        <vt:i4>7</vt:i4>
      </vt:variant>
      <vt:variant>
        <vt:lpstr>主题</vt:lpstr>
      </vt:variant>
      <vt:variant>
        <vt:i4>2</vt:i4>
      </vt:variant>
      <vt:variant>
        <vt:lpstr>嵌入 OLE 服务器</vt:lpstr>
      </vt:variant>
      <vt:variant>
        <vt:i4>1</vt:i4>
      </vt:variant>
      <vt:variant>
        <vt:lpstr>幻灯片标题</vt:lpstr>
      </vt:variant>
      <vt:variant>
        <vt:i4>29</vt:i4>
      </vt:variant>
    </vt:vector>
  </HeadingPairs>
  <TitlesOfParts>
    <vt:vector size="39" baseType="lpstr">
      <vt:lpstr>Calibri</vt:lpstr>
      <vt:lpstr>Calibri Light</vt:lpstr>
      <vt:lpstr>Tahoma</vt:lpstr>
      <vt:lpstr>Times New Roman</vt:lpstr>
      <vt:lpstr>Wingdings 2</vt:lpstr>
      <vt:lpstr>宋体</vt:lpstr>
      <vt:lpstr>Arial</vt:lpstr>
      <vt:lpstr>HDOfficeLightV0</vt:lpstr>
      <vt:lpstr>1_HDOfficeLightV0</vt:lpstr>
      <vt:lpstr>Диаграмма</vt:lpstr>
      <vt:lpstr>《尤格拉 - 生物技术》有限责任公司</vt:lpstr>
      <vt:lpstr>项目的目标和任务</vt:lpstr>
      <vt:lpstr>问题</vt:lpstr>
      <vt:lpstr>项目产品</vt:lpstr>
      <vt:lpstr>泥木复合材料的试验样品</vt:lpstr>
      <vt:lpstr>竞争优势</vt:lpstr>
      <vt:lpstr>《生态服务》有限责任公司</vt:lpstr>
      <vt:lpstr>PowerPoint 演示文稿</vt:lpstr>
      <vt:lpstr>注意！ 生产过程中的木材未经过化学处理，因此木粉被认为是天然的材料。</vt:lpstr>
      <vt:lpstr>《康复技术中心》股份公司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“亚历克斯”有限公司</vt:lpstr>
      <vt:lpstr>PowerPoint 演示文稿</vt:lpstr>
      <vt:lpstr>PowerPoint 演示文稿</vt:lpstr>
      <vt:lpstr>尤格拉生物医学技术有限责任公司</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Инновационный проект: Торфоперерабатывающий комплекс по производству композиционных строительных материалов, буровых реагентов, газонных блоков, органоминеральных удобрений и топливных пеллет</dc:title>
  <dc:creator>Александр А. Семенов</dc:creator>
  <cp:lastModifiedBy>贾 鹏灵</cp:lastModifiedBy>
  <cp:revision>41</cp:revision>
  <dcterms:created xsi:type="dcterms:W3CDTF">2018-07-06T06:21:54Z</dcterms:created>
  <dcterms:modified xsi:type="dcterms:W3CDTF">2018-07-08T17:10:26Z</dcterms:modified>
</cp:coreProperties>
</file>