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7" r:id="rId1"/>
    <p:sldMasterId id="2147483824" r:id="rId2"/>
  </p:sldMasterIdLst>
  <p:notesMasterIdLst>
    <p:notesMasterId r:id="rId66"/>
  </p:notesMasterIdLst>
  <p:sldIdLst>
    <p:sldId id="258" r:id="rId3"/>
    <p:sldId id="259" r:id="rId4"/>
    <p:sldId id="260" r:id="rId5"/>
    <p:sldId id="262" r:id="rId6"/>
    <p:sldId id="263" r:id="rId7"/>
    <p:sldId id="264" r:id="rId8"/>
    <p:sldId id="266" r:id="rId9"/>
    <p:sldId id="363" r:id="rId10"/>
    <p:sldId id="365" r:id="rId11"/>
    <p:sldId id="366" r:id="rId12"/>
    <p:sldId id="373" r:id="rId13"/>
    <p:sldId id="355" r:id="rId14"/>
    <p:sldId id="356" r:id="rId15"/>
    <p:sldId id="357" r:id="rId16"/>
    <p:sldId id="358" r:id="rId17"/>
    <p:sldId id="352" r:id="rId18"/>
    <p:sldId id="275" r:id="rId19"/>
    <p:sldId id="276" r:id="rId20"/>
    <p:sldId id="277" r:id="rId21"/>
    <p:sldId id="278" r:id="rId22"/>
    <p:sldId id="279" r:id="rId23"/>
    <p:sldId id="280" r:id="rId24"/>
    <p:sldId id="284" r:id="rId25"/>
    <p:sldId id="285" r:id="rId26"/>
    <p:sldId id="286" r:id="rId27"/>
    <p:sldId id="367" r:id="rId28"/>
    <p:sldId id="339" r:id="rId29"/>
    <p:sldId id="340" r:id="rId30"/>
    <p:sldId id="368" r:id="rId31"/>
    <p:sldId id="294" r:id="rId32"/>
    <p:sldId id="295" r:id="rId33"/>
    <p:sldId id="369" r:id="rId34"/>
    <p:sldId id="296" r:id="rId35"/>
    <p:sldId id="297" r:id="rId36"/>
    <p:sldId id="298" r:id="rId37"/>
    <p:sldId id="300" r:id="rId38"/>
    <p:sldId id="302" r:id="rId39"/>
    <p:sldId id="303" r:id="rId40"/>
    <p:sldId id="304" r:id="rId41"/>
    <p:sldId id="370" r:id="rId42"/>
    <p:sldId id="320" r:id="rId43"/>
    <p:sldId id="321" r:id="rId44"/>
    <p:sldId id="371" r:id="rId45"/>
    <p:sldId id="323" r:id="rId46"/>
    <p:sldId id="324" r:id="rId47"/>
    <p:sldId id="325" r:id="rId48"/>
    <p:sldId id="326" r:id="rId49"/>
    <p:sldId id="327" r:id="rId50"/>
    <p:sldId id="372" r:id="rId51"/>
    <p:sldId id="341" r:id="rId52"/>
    <p:sldId id="342" r:id="rId53"/>
    <p:sldId id="343" r:id="rId54"/>
    <p:sldId id="359" r:id="rId55"/>
    <p:sldId id="360" r:id="rId56"/>
    <p:sldId id="344" r:id="rId57"/>
    <p:sldId id="345" r:id="rId58"/>
    <p:sldId id="346" r:id="rId59"/>
    <p:sldId id="347" r:id="rId60"/>
    <p:sldId id="361" r:id="rId61"/>
    <p:sldId id="348" r:id="rId62"/>
    <p:sldId id="362" r:id="rId63"/>
    <p:sldId id="374" r:id="rId64"/>
    <p:sldId id="377" r:id="rId6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Биотехнологии" id="{928FBF4C-B813-4E64-804F-216DBBD00A81}">
          <p14:sldIdLst>
            <p14:sldId id="258"/>
            <p14:sldId id="259"/>
            <p14:sldId id="260"/>
            <p14:sldId id="262"/>
            <p14:sldId id="263"/>
            <p14:sldId id="264"/>
            <p14:sldId id="266"/>
          </p14:sldIdLst>
        </p14:section>
        <p14:section name="эко сревис" id="{38D70A0A-B450-42B0-9023-8AB395C0F125}">
          <p14:sldIdLst>
            <p14:sldId id="363"/>
            <p14:sldId id="365"/>
            <p14:sldId id="366"/>
          </p14:sldIdLst>
        </p14:section>
        <p14:section name="реабилит" id="{D3B210F1-9477-4EA5-9B2E-7DBCEC55FF5C}">
          <p14:sldIdLst>
            <p14:sldId id="373"/>
            <p14:sldId id="355"/>
            <p14:sldId id="356"/>
            <p14:sldId id="357"/>
            <p14:sldId id="358"/>
            <p14:sldId id="352"/>
          </p14:sldIdLst>
        </p14:section>
        <p14:section name="Регион к" id="{69980EF2-A4F6-4613-A227-9F650B971F6D}">
          <p14:sldIdLst>
            <p14:sldId id="275"/>
            <p14:sldId id="276"/>
            <p14:sldId id="277"/>
            <p14:sldId id="278"/>
            <p14:sldId id="279"/>
            <p14:sldId id="280"/>
            <p14:sldId id="284"/>
            <p14:sldId id="285"/>
            <p14:sldId id="286"/>
          </p14:sldIdLst>
        </p14:section>
        <p14:section name="алекс" id="{42F73B6B-223F-48DE-BC68-A66A382EF514}">
          <p14:sldIdLst>
            <p14:sldId id="367"/>
            <p14:sldId id="339"/>
            <p14:sldId id="340"/>
          </p14:sldIdLst>
        </p14:section>
        <p14:section name="интехно" id="{633C9B60-B700-4245-A8A3-FE5328F98C67}">
          <p14:sldIdLst>
            <p14:sldId id="368"/>
            <p14:sldId id="294"/>
            <p14:sldId id="295"/>
          </p14:sldIdLst>
        </p14:section>
        <p14:section name="скилаб" id="{4E14CBC6-4793-4080-9FDF-14EBC6474B4B}">
          <p14:sldIdLst>
            <p14:sldId id="369"/>
            <p14:sldId id="296"/>
            <p14:sldId id="297"/>
          </p14:sldIdLst>
        </p14:section>
        <p14:section name="атмосфера" id="{212F9C48-520D-42F1-A117-2E8A342EA66F}">
          <p14:sldIdLst>
            <p14:sldId id="298"/>
            <p14:sldId id="300"/>
            <p14:sldId id="302"/>
            <p14:sldId id="303"/>
            <p14:sldId id="304"/>
          </p14:sldIdLst>
        </p14:section>
        <p14:section name="чистота" id="{108B2E40-A1B9-4775-9868-F031B5EB0892}">
          <p14:sldIdLst>
            <p14:sldId id="370"/>
            <p14:sldId id="320"/>
            <p14:sldId id="321"/>
          </p14:sldIdLst>
        </p14:section>
        <p14:section name="экотоп" id="{CE5F70EF-88CF-494C-90BC-5278D61C5185}">
          <p14:sldIdLst>
            <p14:sldId id="371"/>
            <p14:sldId id="323"/>
            <p14:sldId id="324"/>
            <p14:sldId id="325"/>
            <p14:sldId id="326"/>
            <p14:sldId id="327"/>
          </p14:sldIdLst>
        </p14:section>
        <p14:section name="виршке" id="{ABB0DABB-53C6-4604-B156-C348E5816B92}">
          <p14:sldIdLst>
            <p14:sldId id="372"/>
            <p14:sldId id="341"/>
            <p14:sldId id="342"/>
            <p14:sldId id="343"/>
            <p14:sldId id="359"/>
            <p14:sldId id="360"/>
            <p14:sldId id="344"/>
            <p14:sldId id="345"/>
            <p14:sldId id="346"/>
            <p14:sldId id="347"/>
            <p14:sldId id="361"/>
            <p14:sldId id="348"/>
            <p14:sldId id="362"/>
            <p14:sldId id="374"/>
            <p14:sldId id="37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5523F-8CCF-4450-BCD7-DAE72685FC00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1AE0F-F489-4287-BD8E-CB049F5203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468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CBE6829-FC0C-4660-B511-DF672C6F9D89}" type="slidenum">
              <a:rPr lang="ru-RU" altLang="ru-RU"/>
              <a:pPr eaLnBrk="1" hangingPunct="1"/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0605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C8808D4-E6B6-4E82-8325-F57F16FDE52D}" type="slidenum">
              <a:rPr lang="ru-RU" altLang="ru-RU">
                <a:latin typeface="Arial" panose="020B0604020202020204" pitchFamily="34" charset="0"/>
              </a:rPr>
              <a:pPr eaLnBrk="1" hangingPunct="1"/>
              <a:t>37</a:t>
            </a:fld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1288" y="768350"/>
            <a:ext cx="6819900" cy="3836988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ln/>
          <a:extLst/>
        </p:spPr>
        <p:txBody>
          <a:bodyPr/>
          <a:lstStyle/>
          <a:p>
            <a:pPr marL="228600" indent="-228600" eaLnBrk="1" hangingPunct="1">
              <a:buFontTx/>
              <a:buAutoNum type="arabicPeriod"/>
              <a:defRPr/>
            </a:pPr>
            <a:r>
              <a:rPr lang="ru-RU" dirty="0" smtClean="0"/>
              <a:t>- Гидравлический удар по эксплуатационной колонне приводит к очистке перфорационных отверстий от механических примесей, что способствует улучшению гидродинамической связи пласта со стволом скважины </a:t>
            </a:r>
          </a:p>
          <a:p>
            <a:pPr eaLnBrk="1" hangingPunct="1">
              <a:defRPr/>
            </a:pPr>
            <a:r>
              <a:rPr lang="ru-RU" dirty="0" smtClean="0"/>
              <a:t>     - при попадании струи жидкости в каналы перфорационных отверстий;</a:t>
            </a:r>
          </a:p>
          <a:p>
            <a:pPr eaLnBrk="1" hangingPunct="1">
              <a:defRPr/>
            </a:pPr>
            <a:r>
              <a:rPr lang="ru-RU" dirty="0" smtClean="0"/>
              <a:t>      - что не приводит к полному  смыканию образованной </a:t>
            </a:r>
            <a:r>
              <a:rPr lang="ru-RU" dirty="0" err="1" smtClean="0"/>
              <a:t>трещиноватости</a:t>
            </a:r>
            <a:r>
              <a:rPr lang="ru-RU" dirty="0" smtClean="0"/>
              <a:t>  вследствие необратимости процессов деформации горных пород под действием горного давления</a:t>
            </a:r>
          </a:p>
          <a:p>
            <a:pPr>
              <a:defRPr/>
            </a:pPr>
            <a:r>
              <a:rPr lang="ru-RU" dirty="0" smtClean="0"/>
              <a:t>2. Кратковременный и высокоэнергетический </a:t>
            </a:r>
            <a:r>
              <a:rPr lang="ru-RU" dirty="0" err="1" smtClean="0"/>
              <a:t>гидроимпульс</a:t>
            </a:r>
            <a:r>
              <a:rPr lang="ru-RU" dirty="0" smtClean="0"/>
              <a:t> вызывает спектр продольных и поперечных акустических колебаний в широком диапазоне частот и амплитуд. </a:t>
            </a:r>
          </a:p>
          <a:p>
            <a:pPr>
              <a:defRPr/>
            </a:pPr>
            <a:r>
              <a:rPr lang="ru-RU" dirty="0" smtClean="0"/>
              <a:t>Предполагается, что :</a:t>
            </a:r>
          </a:p>
          <a:p>
            <a:pPr>
              <a:defRPr/>
            </a:pPr>
            <a:r>
              <a:rPr lang="ru-RU" dirty="0" smtClean="0"/>
              <a:t>-  высокочастотная составляющая этого спектра (порядка 20-40 кГц) - разрушает дисперсионно-коллоидный </a:t>
            </a:r>
            <a:r>
              <a:rPr lang="ru-RU" dirty="0" err="1" smtClean="0"/>
              <a:t>кольматационный</a:t>
            </a:r>
            <a:r>
              <a:rPr lang="ru-RU" dirty="0" smtClean="0"/>
              <a:t> слой вблизи </a:t>
            </a:r>
            <a:r>
              <a:rPr lang="ru-RU" dirty="0" err="1" smtClean="0"/>
              <a:t>призабойной</a:t>
            </a:r>
            <a:r>
              <a:rPr lang="ru-RU" dirty="0" smtClean="0"/>
              <a:t> зоны пласта за счет </a:t>
            </a:r>
            <a:r>
              <a:rPr lang="ru-RU" dirty="0" err="1" smtClean="0"/>
              <a:t>кавитационных</a:t>
            </a:r>
            <a:r>
              <a:rPr lang="ru-RU" dirty="0" smtClean="0"/>
              <a:t> процессов;</a:t>
            </a:r>
          </a:p>
          <a:p>
            <a:pPr>
              <a:defRPr/>
            </a:pPr>
            <a:r>
              <a:rPr lang="ru-RU" dirty="0" smtClean="0"/>
              <a:t>-  колебания низких частот (5-30 Гц) - распространяются и воздействуют на удаленную зону пласта, приводя пластовый флюид в кратковременное колебательное движение.</a:t>
            </a:r>
          </a:p>
          <a:p>
            <a:pPr eaLnBrk="1" hangingPunct="1">
              <a:defRPr/>
            </a:pPr>
            <a:endParaRPr lang="ru-RU" dirty="0" smtClean="0"/>
          </a:p>
          <a:p>
            <a:pPr marL="228600" indent="-228600" eaLnBrk="1" hangingPunct="1">
              <a:buFontTx/>
              <a:buAutoNum type="arabicPeriod"/>
              <a:defRPr/>
            </a:pPr>
            <a:endParaRPr lang="ru-RU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5606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defTabSz="990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 defTabSz="990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defTabSz="990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defTabSz="990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defTabSz="990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79BE27C-6031-42A9-ABE4-F5175CA2300C}" type="slidenum">
              <a:rPr lang="ru-RU" altLang="ru-RU">
                <a:latin typeface="Arial" panose="020B0604020202020204" pitchFamily="34" charset="0"/>
              </a:rPr>
              <a:pPr eaLnBrk="1" hangingPunct="1"/>
              <a:t>39</a:t>
            </a:fld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1288" y="768350"/>
            <a:ext cx="6819900" cy="3836988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 eaLnBrk="1" hangingPunct="1">
              <a:buFontTx/>
              <a:buAutoNum type="arabicPeriod"/>
              <a:defRPr/>
            </a:pPr>
            <a:r>
              <a:rPr lang="ru-RU" dirty="0" smtClean="0"/>
              <a:t>Отсутствие нерастворимого осадка, как при СКО.</a:t>
            </a:r>
          </a:p>
          <a:p>
            <a:pPr marL="228600" indent="-228600" eaLnBrk="1" hangingPunct="1">
              <a:buFontTx/>
              <a:buAutoNum type="arabicPeriod"/>
              <a:defRPr/>
            </a:pPr>
            <a:r>
              <a:rPr lang="ru-RU" dirty="0" smtClean="0"/>
              <a:t>Отсутствие рисков связанных с проведением традиционного ГРП.</a:t>
            </a:r>
          </a:p>
          <a:p>
            <a:pPr marL="228600" indent="-228600" eaLnBrk="1" hangingPunct="1">
              <a:buFontTx/>
              <a:buAutoNum type="arabicPeriod"/>
              <a:defRPr/>
            </a:pPr>
            <a:r>
              <a:rPr lang="ru-RU" sz="1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Изоляция интервалов притока воды в добывающих скважинах (</a:t>
            </a:r>
            <a:r>
              <a:rPr lang="ru-RU" sz="13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водоотклоняющие</a:t>
            </a:r>
            <a:r>
              <a:rPr lang="ru-RU" sz="1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смеси) совместно с ООО НПФ Геофизика г.Тюмень ;</a:t>
            </a:r>
            <a:endParaRPr lang="ru-RU" dirty="0" smtClean="0"/>
          </a:p>
          <a:p>
            <a:pPr marL="228600" indent="-228600" eaLnBrk="1" hangingPunct="1">
              <a:buFontTx/>
              <a:buAutoNum type="arabicPeriod"/>
              <a:defRPr/>
            </a:pPr>
            <a:r>
              <a:rPr lang="ru-RU" dirty="0" smtClean="0"/>
              <a:t>Отсутствие создания опасных нагрузок на колонну НКТ.</a:t>
            </a:r>
          </a:p>
        </p:txBody>
      </p:sp>
    </p:spTree>
    <p:extLst>
      <p:ext uri="{BB962C8B-B14F-4D97-AF65-F5344CB8AC3E}">
        <p14:creationId xmlns:p14="http://schemas.microsoft.com/office/powerpoint/2010/main" val="2304778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8BB9511-C092-4493-984C-07B01E6E64DA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080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5B36A85-FAC7-4ED5-905B-3CF6196F664A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0966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BBE95962-BF48-4538-9FDD-C8BF61B28988}" type="slidenum">
              <a:rPr lang="ru-RU" altLang="ru-RU">
                <a:cs typeface="Arial" panose="020B0604020202020204" pitchFamily="34" charset="0"/>
              </a:rPr>
              <a:pPr/>
              <a:t>63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0895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8FAA185-4538-4107-B6A5-28956FD9DF52}" type="slidenum">
              <a:rPr lang="ru-RU" altLang="ru-RU"/>
              <a:pPr eaLnBrk="1" hangingPunct="1"/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0023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E7E8C6-A311-46A8-9793-2FD7D3C834BA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548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B06C17C-2ACC-4FB1-81C5-5F0A903BEC1C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560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3102A9C-AB94-4D3F-BC60-F5251548C2E2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531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905DEA1-87CF-4420-BF6F-A4FE1D3FAF89}" type="slidenum">
              <a:rPr lang="ru-RU" altLang="ru-RU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ru-RU" altLang="ru-RU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069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540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58D2F5-D0E5-4805-9479-3E210A28FA46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540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8485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5408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540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540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7C8F16C-B0D3-47E3-B538-9511104631A6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540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ru-RU" altLang="ru-RU" sz="12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760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1288" y="768350"/>
            <a:ext cx="6819900" cy="3836988"/>
          </a:xfrm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28600" indent="-228600"/>
            <a:r>
              <a:rPr lang="ru-RU" altLang="ru-RU" smtClean="0">
                <a:latin typeface="Arial" panose="020B0604020202020204" pitchFamily="34" charset="0"/>
              </a:rPr>
              <a:t>Разработанная нами установка способна:</a:t>
            </a:r>
          </a:p>
          <a:p>
            <a:pPr marL="228600" indent="-228600"/>
            <a:r>
              <a:rPr lang="ru-RU" altLang="ru-RU" smtClean="0">
                <a:latin typeface="Arial" panose="020B0604020202020204" pitchFamily="34" charset="0"/>
              </a:rPr>
              <a:t>создавать многократные импульсы репрессии или депрессии,</a:t>
            </a:r>
          </a:p>
          <a:p>
            <a:pPr marL="228600" indent="-228600"/>
            <a:r>
              <a:rPr lang="ru-RU" altLang="ru-RU" smtClean="0">
                <a:latin typeface="Arial" panose="020B0604020202020204" pitchFamily="34" charset="0"/>
              </a:rPr>
              <a:t>обрабатывать как добывающие скважины и так и ППД </a:t>
            </a:r>
          </a:p>
          <a:p>
            <a:pPr marL="228600" indent="-228600"/>
            <a:endParaRPr lang="ru-RU" alt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32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326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250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168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304801"/>
            <a:ext cx="100584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422400" y="1981200"/>
            <a:ext cx="10058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22400" y="4114800"/>
            <a:ext cx="10058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8A06E1-2BF5-4CFA-A38C-CD09A5766B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670132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304801"/>
            <a:ext cx="100584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422400" y="1981200"/>
            <a:ext cx="4927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6553200" y="1981200"/>
            <a:ext cx="4927600" cy="41148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2B2AA3-089F-43F5-9B73-8FD0B7AC22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193731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2239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80602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7036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8116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3258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463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9443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1052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3700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339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1979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7390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304801"/>
            <a:ext cx="100584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422400" y="1981200"/>
            <a:ext cx="10058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22400" y="4114800"/>
            <a:ext cx="10058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8A06E1-2BF5-4CFA-A38C-CD09A5766B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6663494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304801"/>
            <a:ext cx="100584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422400" y="1981200"/>
            <a:ext cx="4927600" cy="41148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53200" y="1981200"/>
            <a:ext cx="4927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96972-0659-4372-9F32-5864C1FB5F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164914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304801"/>
            <a:ext cx="100584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422400" y="1981200"/>
            <a:ext cx="4927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6553200" y="1981200"/>
            <a:ext cx="4927600" cy="41148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2B2AA3-089F-43F5-9B73-8FD0B7AC22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7226834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304801"/>
            <a:ext cx="100584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422400" y="1981200"/>
            <a:ext cx="10058400" cy="41148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FD731F-F015-4761-BCE1-0334AB006E8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966052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133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982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747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25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933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913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813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9000">
              <a:srgbClr val="00B050">
                <a:lumMod val="14000"/>
                <a:lumOff val="86000"/>
              </a:srgbClr>
            </a:gs>
            <a:gs pos="0">
              <a:srgbClr val="00B050">
                <a:lumMod val="27000"/>
                <a:lumOff val="73000"/>
              </a:srgbClr>
            </a:gs>
            <a:gs pos="58000">
              <a:schemeClr val="accent1">
                <a:lumMod val="40000"/>
                <a:lumOff val="60000"/>
              </a:schemeClr>
            </a:gs>
            <a:gs pos="83000">
              <a:schemeClr val="accent1">
                <a:lumMod val="63000"/>
                <a:lumOff val="37000"/>
              </a:schemeClr>
            </a:gs>
            <a:gs pos="100000">
              <a:srgbClr val="0070C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265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9000">
              <a:srgbClr val="00B050">
                <a:lumMod val="14000"/>
                <a:lumOff val="86000"/>
              </a:srgbClr>
            </a:gs>
            <a:gs pos="0">
              <a:srgbClr val="00B050">
                <a:lumMod val="27000"/>
                <a:lumOff val="73000"/>
              </a:srgbClr>
            </a:gs>
            <a:gs pos="58000">
              <a:schemeClr val="accent1">
                <a:lumMod val="40000"/>
                <a:lumOff val="60000"/>
              </a:schemeClr>
            </a:gs>
            <a:gs pos="83000">
              <a:schemeClr val="accent1">
                <a:lumMod val="63000"/>
                <a:lumOff val="37000"/>
              </a:schemeClr>
            </a:gs>
            <a:gs pos="100000">
              <a:srgbClr val="0070C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9F3AB07-E00E-4BF9-92C2-5CB093190D88}" type="datetimeFigureOut">
              <a:rPr lang="ru-RU" smtClean="0"/>
              <a:t>06.07.2018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D8F44-81F2-42F7-A403-A769969750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483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  <p:sldLayoutId id="2147483838" r:id="rId14"/>
    <p:sldLayoutId id="214748383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efanov_1973@mail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oleObject" Target="../embeddings/oleObject1.bin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16.jpeg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11" Type="http://schemas.openxmlformats.org/officeDocument/2006/relationships/image" Target="../media/image47.jpeg"/><Relationship Id="rId5" Type="http://schemas.openxmlformats.org/officeDocument/2006/relationships/image" Target="../media/image43.jpeg"/><Relationship Id="rId10" Type="http://schemas.openxmlformats.org/officeDocument/2006/relationships/image" Target="../media/image40.jpeg"/><Relationship Id="rId4" Type="http://schemas.openxmlformats.org/officeDocument/2006/relationships/image" Target="../media/image42.jpeg"/><Relationship Id="rId9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mailto:aleks_86ru@mail.ru" TargetMode="Externa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mailto:Ryazanov.A@ursmu.ru" TargetMode="Externa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kilab.ru/" TargetMode="External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hyperlink" Target="http://www.tp86.ru/" TargetMode="External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hyperlink" Target="http://www.tp86.ru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hyperlink" Target="http://www.skilab.ru/" TargetMode="External"/><Relationship Id="rId4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mailto:Atmosphere86@yandex.ru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mailto:vazadel@mail.ru" TargetMode="Externa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mailto:1956rme@mail.ru" TargetMode="Externa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hyperlink" Target="http://www.ecotop-sensor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msov.ru/" TargetMode="Externa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48.pn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hyperlink" Target="http://www.admsov.ru/" TargetMode="External"/><Relationship Id="rId9" Type="http://schemas.openxmlformats.org/officeDocument/2006/relationships/image" Target="../media/image8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eko-servis.al@mail.ru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599" y="3514725"/>
            <a:ext cx="9820275" cy="2290539"/>
          </a:xfrm>
        </p:spPr>
        <p:txBody>
          <a:bodyPr>
            <a:normAutofit/>
          </a:bodyPr>
          <a:lstStyle/>
          <a:p>
            <a:r>
              <a:rPr lang="ru-RU" b="1" dirty="0" smtClean="0"/>
              <a:t>г</a:t>
            </a:r>
            <a:r>
              <a:rPr lang="ru-RU" b="1" dirty="0"/>
              <a:t>. Ханты-Мансийск, Ханты-Мансийский автономный округ – Югра</a:t>
            </a:r>
          </a:p>
          <a:p>
            <a:r>
              <a:rPr lang="ru-RU" dirty="0"/>
              <a:t>Руководитель: </a:t>
            </a:r>
            <a:r>
              <a:rPr lang="ru-RU" dirty="0" err="1"/>
              <a:t>Ефанов</a:t>
            </a:r>
            <a:r>
              <a:rPr lang="ru-RU" dirty="0"/>
              <a:t> Максим Викторович, тел.: 8 (982)501-174, </a:t>
            </a:r>
            <a:endParaRPr lang="ru-RU" b="1" dirty="0"/>
          </a:p>
          <a:p>
            <a:r>
              <a:rPr lang="en-US" dirty="0"/>
              <a:t>e</a:t>
            </a:r>
            <a:r>
              <a:rPr lang="ru-RU" dirty="0"/>
              <a:t>-</a:t>
            </a:r>
            <a:r>
              <a:rPr lang="en-US" dirty="0"/>
              <a:t>mail</a:t>
            </a:r>
            <a:r>
              <a:rPr lang="ru-RU" dirty="0"/>
              <a:t>: </a:t>
            </a:r>
            <a:r>
              <a:rPr lang="en-US" u="sng" dirty="0" err="1">
                <a:hlinkClick r:id="rId2"/>
              </a:rPr>
              <a:t>efanov</a:t>
            </a:r>
            <a:r>
              <a:rPr lang="ru-RU" u="sng" dirty="0">
                <a:hlinkClick r:id="rId2"/>
              </a:rPr>
              <a:t>_1973@</a:t>
            </a:r>
            <a:r>
              <a:rPr lang="en-US" u="sng" dirty="0">
                <a:hlinkClick r:id="rId2"/>
              </a:rPr>
              <a:t>mail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ru</a:t>
            </a:r>
            <a:endParaRPr lang="ru-RU" b="1" dirty="0"/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657350" y="1124530"/>
            <a:ext cx="9010650" cy="161867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«МИП «ЮГРА-БИОТЕХНОЛОГИИ»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59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</a:rPr>
              <a:t>ВАЖНО! Древесина в процессе производства не подвергается химической обработке, поэтому древесная мука считается натуральным природным материалом.</a:t>
            </a:r>
            <a:endParaRPr lang="ru-RU" sz="1800" b="1" dirty="0">
              <a:solidFill>
                <a:srgbClr val="FF0000"/>
              </a:solidFill>
            </a:endParaRPr>
          </a:p>
        </p:txBody>
      </p:sp>
      <p:pic>
        <p:nvPicPr>
          <p:cNvPr id="5" name="Объект 4" descr="C:\Users\Kusakina.YA\Desktop\Иннопром_2018\ООО ЭКО Сервис\20170512_152314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303423" y="1718656"/>
            <a:ext cx="1928553" cy="3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399"/>
            <a:ext cx="5544387" cy="4310149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Древесная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мука, в отличие от других реагентов и материалов, применяемых в технологиях по увеличению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нефтеотдачи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пластов (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полиакриламида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карбоксиметилцеллюлозы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др.), имеет следующие преимущества:</a:t>
            </a: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подвергается деструкции; </a:t>
            </a: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обладает биоцидными свойствами;</a:t>
            </a: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 чистая и ее производство    основано на использовании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ресурсообеспеченных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материалов; </a:t>
            </a: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эффективна при любой минерализации и температуре пластовых вод;</a:t>
            </a: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применяться в пластах как перового, так и трещиновато-порового типа;</a:t>
            </a:r>
          </a:p>
          <a:p>
            <a:pPr lvl="0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продукт нашел применение в нефтедобыче у таких лидеров отрасли как «Лукойл», «Сургутнефтегаз» и других нефтедобывающих компаний.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Древесная мука входит в реестр «Перечень химических продуктов, прошедших испытания и рекомендованных для безопасного применения их 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нефтяной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отрасли». </a:t>
            </a:r>
          </a:p>
        </p:txBody>
      </p:sp>
    </p:spTree>
    <p:extLst>
      <p:ext uri="{BB962C8B-B14F-4D97-AF65-F5344CB8AC3E}">
        <p14:creationId xmlns:p14="http://schemas.microsoft.com/office/powerpoint/2010/main" val="311162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г. Советский,  Ханты-Мансийский автономный округ – Югра</a:t>
            </a:r>
          </a:p>
          <a:p>
            <a:r>
              <a:rPr lang="ru-RU" b="1" dirty="0"/>
              <a:t> </a:t>
            </a:r>
          </a:p>
          <a:p>
            <a:r>
              <a:rPr lang="ru-RU" dirty="0"/>
              <a:t>Руководитель:  </a:t>
            </a:r>
            <a:r>
              <a:rPr lang="ru-RU" dirty="0" err="1"/>
              <a:t>Сдобникова</a:t>
            </a:r>
            <a:r>
              <a:rPr lang="ru-RU" dirty="0"/>
              <a:t> Ольга Ивановна, тел.: 89505392309, </a:t>
            </a:r>
            <a:r>
              <a:rPr lang="en-US" dirty="0"/>
              <a:t>e</a:t>
            </a:r>
            <a:r>
              <a:rPr lang="ru-RU" dirty="0"/>
              <a:t>-</a:t>
            </a:r>
            <a:r>
              <a:rPr lang="en-US" dirty="0"/>
              <a:t>mail</a:t>
            </a:r>
            <a:r>
              <a:rPr lang="ru-RU" dirty="0"/>
              <a:t>: ortoped74@list.ru</a:t>
            </a:r>
            <a:endParaRPr lang="ru-RU" b="1" dirty="0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АО «РЕАБИЛИТАЦИОННО-ТЕХНИЧЕСКИЙ 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43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80975"/>
            <a:ext cx="9182100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2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85737"/>
            <a:ext cx="9172575" cy="64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32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76212"/>
            <a:ext cx="9182100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64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80975"/>
            <a:ext cx="9182100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08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80975"/>
            <a:ext cx="9182100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67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2" descr="C:\Users\021501\Desktop\19 ФЕВРАЛЯ 2018\регион к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7" t="57112" r="51930" b="397"/>
          <a:stretch>
            <a:fillRect/>
          </a:stretch>
        </p:blipFill>
        <p:spPr bwMode="auto">
          <a:xfrm>
            <a:off x="6600825" y="3716339"/>
            <a:ext cx="1079500" cy="1316037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2" descr="C:\Users\021501\Desktop\19 ФЕВРАЛЯ 2018\регион к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7" t="57112" r="51930" b="397"/>
          <a:stretch>
            <a:fillRect/>
          </a:stretch>
        </p:blipFill>
        <p:spPr bwMode="auto">
          <a:xfrm>
            <a:off x="6888163" y="4724400"/>
            <a:ext cx="1079500" cy="1316038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2" descr="C:\Users\021501\Desktop\19 ФЕВРАЛЯ 2018\регион к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7" t="57112" r="51930" b="397"/>
          <a:stretch>
            <a:fillRect/>
          </a:stretch>
        </p:blipFill>
        <p:spPr bwMode="auto">
          <a:xfrm>
            <a:off x="8832850" y="3716339"/>
            <a:ext cx="1079500" cy="1316037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2" descr="C:\Users\021501\Desktop\19 ФЕВРАЛЯ 2018\регион к.jpg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97" t="57112" r="51930" b="397"/>
          <a:stretch>
            <a:fillRect/>
          </a:stretch>
        </p:blipFill>
        <p:spPr bwMode="auto">
          <a:xfrm>
            <a:off x="8543925" y="4724400"/>
            <a:ext cx="1081088" cy="1316038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2" descr="Z:\Комитет несырьевого сектора экономики\БАЛИНА В.В\логотип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" t="7323" r="615" b="7323"/>
          <a:stretch>
            <a:fillRect/>
          </a:stretch>
        </p:blipFill>
        <p:spPr bwMode="auto">
          <a:xfrm>
            <a:off x="7464425" y="3933825"/>
            <a:ext cx="1727200" cy="194945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48050" y="1304925"/>
            <a:ext cx="6324599" cy="873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ООО «Регион-К»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90575" y="2298946"/>
            <a:ext cx="10487025" cy="1304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Кондинский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район,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пгт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Междуреченский,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Ханты-Мансийский автономный округ – Югра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«Модернизация производства по переработке дикорастущего сырья» (биотехнологии)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Руководитель: Новоселов Василий Анатольевич, тел.: (34677) 42454,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mail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@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bk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2850" y="297791"/>
            <a:ext cx="2834886" cy="676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50450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OTKAT\Documents\ЭЛЕКТРОННАЯ ПОЧТА\кедр шиш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" r="5197"/>
          <a:stretch>
            <a:fillRect/>
          </a:stretch>
        </p:blipFill>
        <p:spPr bwMode="auto">
          <a:xfrm>
            <a:off x="6888164" y="2636838"/>
            <a:ext cx="2879725" cy="215265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OTKAT\Desktop\ФОТО для ЯРМАРКИ\КРАСНЫЙ ЯР урай\DSC003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2565400"/>
            <a:ext cx="2879725" cy="215900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2" descr="D:\OTKAT\Desktop\ДИКОРОСЫ\ФОТО регион\IMGP02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1" r="4361" b="9302"/>
          <a:stretch>
            <a:fillRect/>
          </a:stretch>
        </p:blipFill>
        <p:spPr bwMode="auto">
          <a:xfrm>
            <a:off x="4511676" y="2060575"/>
            <a:ext cx="2879725" cy="214630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981200" y="4951620"/>
            <a:ext cx="7715200" cy="528794"/>
          </a:xfrm>
          <a:prstGeom prst="rect">
            <a:avLst/>
          </a:prstGeom>
        </p:spPr>
        <p:txBody>
          <a:bodyPr lIns="108000" tIns="0" rIns="504000" bIns="36000" anchor="ctr">
            <a:spAutoFit/>
            <a:scene3d>
              <a:camera prst="orthographicFront"/>
              <a:lightRig rig="threePt" dir="t"/>
            </a:scene3d>
            <a:sp3d>
              <a:bevelT w="0"/>
            </a:sp3d>
          </a:bodyPr>
          <a:lstStyle/>
          <a:p>
            <a:pPr>
              <a:defRPr/>
            </a:pPr>
            <a:r>
              <a:rPr lang="ru-RU" sz="24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64,5 </a:t>
            </a:r>
            <a:r>
              <a:rPr lang="ru-RU" sz="14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т.  </a:t>
            </a:r>
            <a:r>
              <a:rPr lang="ru-RU" sz="24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(0,7 %)          45,8 </a:t>
            </a:r>
            <a:r>
              <a:rPr lang="ru-RU" sz="14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т.  </a:t>
            </a:r>
            <a:r>
              <a:rPr lang="ru-RU" sz="24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(0,8%)     2,2 </a:t>
            </a:r>
            <a:r>
              <a:rPr lang="ru-RU" sz="12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т</a:t>
            </a:r>
            <a:r>
              <a:rPr lang="ru-RU" sz="32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4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(0,3 %)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495600" y="332656"/>
            <a:ext cx="7416824" cy="838200"/>
          </a:xfrm>
          <a:prstGeom prst="rect">
            <a:avLst/>
          </a:prstGeom>
          <a:ln w="31750"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anchor="ctr">
            <a:normAutofit fontScale="25000" lnSpcReduction="20000"/>
          </a:bodyPr>
          <a:lstStyle/>
          <a:p>
            <a:pPr>
              <a:defRPr/>
            </a:pPr>
            <a:r>
              <a:rPr lang="ru-RU" sz="4700" cap="all" dirty="0"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</a:t>
            </a:r>
            <a:r>
              <a:rPr lang="ru-RU" sz="4700" cap="all" dirty="0"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</a:t>
            </a:r>
            <a:r>
              <a:rPr lang="ru-RU" sz="4700" b="1" cap="all" dirty="0"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Возможный объем  заготовок </a:t>
            </a:r>
            <a:r>
              <a:rPr lang="ru-RU" sz="4700" b="1" cap="all" dirty="0" smtClean="0"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дикоросов </a:t>
            </a:r>
            <a:r>
              <a:rPr lang="ru-RU" sz="4700" b="1" cap="all" dirty="0"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КОНДИНСКОМ РАЙОНЕ.</a:t>
            </a:r>
          </a:p>
          <a:p>
            <a:pPr>
              <a:defRPr/>
            </a:pPr>
            <a:endParaRPr lang="ru-RU" sz="4700" b="1" cap="all" dirty="0">
              <a:effectLst>
                <a:reflection blurRad="12700" stA="48000" endA="300" endPos="55000" dir="5400000" sy="-90000" algn="bl" rotWithShape="0"/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700" b="1" cap="all" dirty="0"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600" b="1" cap="all" dirty="0"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(</a:t>
            </a:r>
            <a:r>
              <a:rPr lang="ru-RU" sz="4000" b="1" cap="all" dirty="0"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(по данным Лесного плана автономного округа и материалам концепции развития заготовки   и </a:t>
            </a:r>
            <a:r>
              <a:rPr lang="ru-RU" sz="4000" b="1" cap="all" dirty="0" err="1"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переработкИ</a:t>
            </a:r>
            <a:r>
              <a:rPr lang="ru-RU" sz="4000" b="1" cap="all" dirty="0"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дикоросов в Ханты-Мансийском автономном округе - Югре на период до 2020 г.)   </a:t>
            </a:r>
            <a:r>
              <a:rPr lang="ru-RU" sz="4000" cap="all" dirty="0"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4000" cap="all" dirty="0">
                <a:effectLst>
                  <a:reflection blurRad="12700" stA="48000" endA="300" endPos="55000" dir="5400000" sy="-90000" algn="bl" rotWithShape="0"/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4000" b="1" cap="all" dirty="0">
              <a:effectLst>
                <a:reflection blurRad="12700" stA="48000" endA="300" endPos="55000" dir="5400000" sy="-90000" algn="bl" rotWithShape="0"/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744981" y="667930"/>
            <a:ext cx="7704856" cy="910208"/>
          </a:xfrm>
          <a:prstGeom prst="rect">
            <a:avLst/>
          </a:prstGeom>
          <a:ln w="31750"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anchor="ctr">
            <a:normAutofit fontScale="97500"/>
          </a:bodyPr>
          <a:lstStyle/>
          <a:p>
            <a:pPr>
              <a:defRPr/>
            </a:pPr>
            <a:r>
              <a:rPr lang="ru-RU" sz="1400" cap="all" dirty="0">
                <a:solidFill>
                  <a:schemeClr val="accent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1400" cap="all" dirty="0">
                <a:solidFill>
                  <a:schemeClr val="accent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</a:br>
            <a:endParaRPr lang="ru-RU" sz="1400" b="1" cap="all" dirty="0">
              <a:solidFill>
                <a:schemeClr val="accent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631504" y="5517232"/>
            <a:ext cx="8686800" cy="838200"/>
          </a:xfrm>
          <a:prstGeom prst="rect">
            <a:avLst/>
          </a:prstGeom>
          <a:ln w="31750"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ru-RU" sz="1400" cap="all" dirty="0">
                <a:solidFill>
                  <a:schemeClr val="accent2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</a:t>
            </a:r>
            <a:r>
              <a:rPr lang="ru-RU" sz="1400" b="1" cap="all" dirty="0">
                <a:solidFill>
                  <a:schemeClr val="accent2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ФАКТИЧЕСКИЙ объем  заготовленной продукции в КОНДИНСКОМ РАЙОНЕ в </a:t>
            </a:r>
            <a:r>
              <a:rPr lang="ru-RU" sz="14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2017г</a:t>
            </a:r>
            <a:r>
              <a:rPr lang="ru-RU" sz="1400" b="1" cap="all" dirty="0">
                <a:solidFill>
                  <a:schemeClr val="accent2">
                    <a:lumMod val="75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</a:t>
            </a:r>
          </a:p>
          <a:p>
            <a:pPr>
              <a:defRPr/>
            </a:pPr>
            <a:r>
              <a:rPr lang="ru-RU" sz="1400" cap="all" dirty="0">
                <a:solidFill>
                  <a:schemeClr val="accent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1400" cap="all" dirty="0">
                <a:solidFill>
                  <a:schemeClr val="accent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</a:br>
            <a:endParaRPr lang="ru-RU" sz="1400" b="1" cap="all" dirty="0">
              <a:solidFill>
                <a:schemeClr val="accent2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847528" y="1484785"/>
            <a:ext cx="8686800" cy="405683"/>
          </a:xfrm>
          <a:prstGeom prst="rect">
            <a:avLst/>
          </a:prstGeom>
        </p:spPr>
        <p:txBody>
          <a:bodyPr lIns="108000" tIns="0" rIns="504000" bIns="36000" anchor="ctr">
            <a:spAutoFit/>
            <a:scene3d>
              <a:camera prst="orthographicFront"/>
              <a:lightRig rig="threePt" dir="t"/>
            </a:scene3d>
            <a:sp3d>
              <a:bevelT w="0"/>
            </a:sp3d>
          </a:bodyPr>
          <a:lstStyle/>
          <a:p>
            <a:pPr>
              <a:defRPr/>
            </a:pPr>
            <a:r>
              <a:rPr lang="ru-RU" sz="24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9562 </a:t>
            </a:r>
            <a:r>
              <a:rPr lang="ru-RU" sz="14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т/год  </a:t>
            </a:r>
            <a:r>
              <a:rPr lang="ru-RU" sz="24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     6061 </a:t>
            </a:r>
            <a:r>
              <a:rPr lang="ru-RU" sz="14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т/год  </a:t>
            </a:r>
            <a:r>
              <a:rPr lang="ru-RU" sz="24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               658 </a:t>
            </a:r>
            <a:r>
              <a:rPr lang="ru-RU" sz="14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rPr>
              <a:t>т/год </a:t>
            </a:r>
            <a:endParaRPr lang="ru-RU" sz="2400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130" name="Picture 7" descr="C:\Users\021501\Desktop\ТЗЮ 2017\фото РЕГИОН 2017\логотип Гриб Дары природы 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" b="5455"/>
          <a:stretch>
            <a:fillRect/>
          </a:stretch>
        </p:blipFill>
        <p:spPr bwMode="auto">
          <a:xfrm>
            <a:off x="1631950" y="260350"/>
            <a:ext cx="827088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786650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Диаграмма 5"/>
          <p:cNvGraphicFramePr>
            <a:graphicFrameLocks/>
          </p:cNvGraphicFramePr>
          <p:nvPr/>
        </p:nvGraphicFramePr>
        <p:xfrm>
          <a:off x="1924051" y="1555751"/>
          <a:ext cx="4371975" cy="394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Диаграмма" r:id="rId3" imgW="4552821" imgH="4105350" progId="Excel.Chart.8">
                  <p:embed/>
                </p:oleObj>
              </mc:Choice>
              <mc:Fallback>
                <p:oleObj name="Диаграмма" r:id="rId3" imgW="4552821" imgH="4105350" progId="Excel.Chart.8">
                  <p:embed/>
                  <p:pic>
                    <p:nvPicPr>
                      <p:cNvPr id="1026" name="Диаграмма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4051" y="1555751"/>
                        <a:ext cx="4371975" cy="3941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Picture 2" descr="C:\Users\021501\Desktop\ТЗЮ 2017\фото РЕГИОН 2017\еще\DSC0216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1" b="9007"/>
          <a:stretch>
            <a:fillRect/>
          </a:stretch>
        </p:blipFill>
        <p:spPr bwMode="auto">
          <a:xfrm>
            <a:off x="4800600" y="2781301"/>
            <a:ext cx="3060700" cy="1793875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5" descr="C:\Users\021501\Desktop\ТЗЮ 2017\фото РЕГИОН 2017\еще\DSC0217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49" b="23097"/>
          <a:stretch>
            <a:fillRect/>
          </a:stretch>
        </p:blipFill>
        <p:spPr bwMode="auto">
          <a:xfrm>
            <a:off x="6888164" y="4005263"/>
            <a:ext cx="3011487" cy="174625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3" descr="C:\Users\021501\Desktop\ТЗЮ 2017\фото РЕГИОН 2017\еще\DSC0215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" t="7903" r="1421" b="6004"/>
          <a:stretch>
            <a:fillRect/>
          </a:stretch>
        </p:blipFill>
        <p:spPr bwMode="auto">
          <a:xfrm>
            <a:off x="6888164" y="1700214"/>
            <a:ext cx="2973387" cy="1754187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7" descr="C:\Users\021501\Desktop\ТЗЮ 2017\фото РЕГИОН 2017\логотип Гриб Дары природы 2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" b="5455"/>
          <a:stretch>
            <a:fillRect/>
          </a:stretch>
        </p:blipFill>
        <p:spPr bwMode="auto">
          <a:xfrm>
            <a:off x="1631950" y="260350"/>
            <a:ext cx="827088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4114" y="1"/>
            <a:ext cx="7704137" cy="9636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1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                               </a:t>
            </a:r>
          </a:p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Arial" charset="0"/>
                <a:cs typeface="Arial" charset="0"/>
              </a:rPr>
              <a:t>                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Заготовительные пункты  ООО «Регион-К» расположены </a:t>
            </a:r>
          </a:p>
          <a:p>
            <a:pPr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территориях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п.Чантырья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п.Назарово,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с.Болчары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д.Шугур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д.Юмас,пгт.Луговой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Ведется приемка дикоросов  и на заводе дикоросов в пгт. Междуреченский.</a:t>
            </a:r>
          </a:p>
        </p:txBody>
      </p:sp>
    </p:spTree>
    <p:extLst>
      <p:ext uri="{BB962C8B-B14F-4D97-AF65-F5344CB8AC3E}">
        <p14:creationId xmlns:p14="http://schemas.microsoft.com/office/powerpoint/2010/main" val="3251070655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проекта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03513" y="1844825"/>
            <a:ext cx="8496943" cy="428133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инновационных механохимических 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кавитационных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технологий получения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биоразлагаемых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композиционных строительных материалов, буровых реагентов из торфа, а также материалов для рекультивации нефтезагрязненных земель и органоминеральных удобрений. </a:t>
            </a:r>
          </a:p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автономного энергохимического  торфоперерабатывающего комплекса, включающего разработку мер по разработке технологии получения, стабилизации состава и свойств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торфо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-древесных композиций различного назначения (строительных материалов, буровых,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флотационых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реагентов, материалов для рекультивации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нефтезагрязенных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земель, органоминеральных удобрений).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технологий получения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карбоксиметилированных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сульфоэтилированных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химических реагентов из торфа.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технологий получения материалов для рекультивации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нефтезагрязенных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земель из торфа.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000" dirty="0"/>
          </a:p>
          <a:p>
            <a:pPr marL="457200" indent="-457200" algn="just">
              <a:buFont typeface="+mj-lt"/>
              <a:buAutoNum type="arabicPeriod"/>
            </a:pPr>
            <a:endParaRPr lang="ru-RU" sz="2000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41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021501\Documents\БАННЕРЫ 2013\ЮГОРСКАЯ ЯГОДА\P92003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00" r="629" b="32700"/>
          <a:stretch>
            <a:fillRect/>
          </a:stretch>
        </p:blipFill>
        <p:spPr bwMode="auto">
          <a:xfrm>
            <a:off x="1919289" y="3429000"/>
            <a:ext cx="8264525" cy="283845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7" descr="C:\Users\021501\Desktop\ТЗЮ 2017\фото РЕГИОН 2017\логотип Гриб Дары природы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" b="5455"/>
          <a:stretch>
            <a:fillRect/>
          </a:stretch>
        </p:blipFill>
        <p:spPr bwMode="auto">
          <a:xfrm>
            <a:off x="1631950" y="260350"/>
            <a:ext cx="827088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2"/>
          <p:cNvSpPr txBox="1">
            <a:spLocks noChangeArrowheads="1"/>
          </p:cNvSpPr>
          <p:nvPr/>
        </p:nvSpPr>
        <p:spPr bwMode="auto">
          <a:xfrm>
            <a:off x="2495551" y="260351"/>
            <a:ext cx="755967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 dirty="0">
                <a:solidFill>
                  <a:schemeClr val="bg1"/>
                </a:solidFill>
              </a:rPr>
              <a:t>        </a:t>
            </a:r>
            <a:r>
              <a:rPr lang="ru-RU" altLang="ru-RU" sz="1400" b="1" dirty="0"/>
              <a:t>Предприятием заключен  с комитетом по управлению муниципальным имуществом администрации  </a:t>
            </a:r>
            <a:r>
              <a:rPr lang="ru-RU" altLang="ru-RU" sz="1400" b="1" dirty="0" err="1"/>
              <a:t>Кондинского</a:t>
            </a:r>
            <a:r>
              <a:rPr lang="ru-RU" altLang="ru-RU" sz="1400" b="1" dirty="0"/>
              <a:t> района договор аренды  здания первой очереди завода дикоросов на срок до 2020 года. </a:t>
            </a:r>
          </a:p>
          <a:p>
            <a:pPr eaLnBrk="1" hangingPunct="1"/>
            <a:r>
              <a:rPr lang="ru-RU" altLang="ru-RU" sz="1400" b="1" dirty="0"/>
              <a:t>        Площадь  1 очереди завода  составляет 1544 м2. </a:t>
            </a:r>
          </a:p>
          <a:p>
            <a:pPr eaLnBrk="1" hangingPunct="1"/>
            <a:endParaRPr lang="ru-RU" altLang="ru-RU" sz="1600" b="1" dirty="0">
              <a:solidFill>
                <a:schemeClr val="bg1"/>
              </a:solidFill>
            </a:endParaRPr>
          </a:p>
        </p:txBody>
      </p:sp>
      <p:pic>
        <p:nvPicPr>
          <p:cNvPr id="6149" name="Picture 4" descr="D:\OTKAT\Desktop\ДИКОРОСЫ\ФОТО регион\IMGP00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0" t="2589" r="1764" b="9415"/>
          <a:stretch>
            <a:fillRect/>
          </a:stretch>
        </p:blipFill>
        <p:spPr bwMode="auto">
          <a:xfrm>
            <a:off x="1919289" y="1628775"/>
            <a:ext cx="2160587" cy="1519238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2" descr="C:\Users\021501\Desktop\ТЗЮ 2017\фото РЕГИОН 2017\еще\DSC0558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6" b="2887"/>
          <a:stretch>
            <a:fillRect/>
          </a:stretch>
        </p:blipFill>
        <p:spPr bwMode="auto">
          <a:xfrm>
            <a:off x="8040688" y="1628776"/>
            <a:ext cx="2159000" cy="1520825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2" descr="C:\Users\021501\Desktop\ТЗЮ 2017\фото РЕГИОН 2017\Новоселов\IMG-6aaa30300ba7974d49fe739c5efe2cb1-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0" t="31299" r="5118" b="21260"/>
          <a:stretch>
            <a:fillRect/>
          </a:stretch>
        </p:blipFill>
        <p:spPr bwMode="auto">
          <a:xfrm>
            <a:off x="6024564" y="1628775"/>
            <a:ext cx="2003425" cy="1525588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2" descr="C:\Users\021501\Desktop\ТЗЮ 2017\фото РЕГИОН 2017\Новоселов\IMG-0214729686ed38a804ae8a31fda150a8-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17" b="19324"/>
          <a:stretch>
            <a:fillRect/>
          </a:stretch>
        </p:blipFill>
        <p:spPr bwMode="auto">
          <a:xfrm>
            <a:off x="4008439" y="1628775"/>
            <a:ext cx="2014537" cy="1525588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62858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021501\Desktop\ТЗЮ 2017\фото РЕГИОН 2017\Новоселов\IMG-97fae55a5d0a8ee30d70046f91d142b8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5" r="4430" b="8241"/>
          <a:stretch>
            <a:fillRect/>
          </a:stretch>
        </p:blipFill>
        <p:spPr bwMode="auto">
          <a:xfrm>
            <a:off x="5735638" y="1628775"/>
            <a:ext cx="4138612" cy="223520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2" descr="C:\Users\021501\Desktop\IMG-17be22650950dd08c6a09abb417338c1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61" b="18755"/>
          <a:stretch>
            <a:fillRect/>
          </a:stretch>
        </p:blipFill>
        <p:spPr bwMode="auto">
          <a:xfrm>
            <a:off x="5303839" y="4508501"/>
            <a:ext cx="1800225" cy="1458913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2" name="Rectangle 2"/>
          <p:cNvSpPr txBox="1">
            <a:spLocks noChangeArrowheads="1"/>
          </p:cNvSpPr>
          <p:nvPr/>
        </p:nvSpPr>
        <p:spPr bwMode="auto">
          <a:xfrm>
            <a:off x="2495550" y="260350"/>
            <a:ext cx="748823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b="1" dirty="0">
                <a:solidFill>
                  <a:schemeClr val="bg1"/>
                </a:solidFill>
              </a:rPr>
              <a:t>      </a:t>
            </a:r>
            <a:r>
              <a:rPr lang="ru-RU" altLang="ru-RU" sz="1400" b="1" dirty="0"/>
              <a:t>Готовая продукция и полуфабрикаты ООО «Регион-К» реализуются </a:t>
            </a:r>
          </a:p>
          <a:p>
            <a:pPr eaLnBrk="1" hangingPunct="1"/>
            <a:r>
              <a:rPr lang="ru-RU" altLang="ru-RU" sz="1400" b="1" dirty="0"/>
              <a:t>в учреждения социальной сферы </a:t>
            </a:r>
            <a:r>
              <a:rPr lang="ru-RU" altLang="ru-RU" sz="1400" b="1" dirty="0" err="1"/>
              <a:t>Кондинского</a:t>
            </a:r>
            <a:r>
              <a:rPr lang="ru-RU" altLang="ru-RU" sz="1400" b="1" dirty="0"/>
              <a:t> района , а так же через розничную сеть,  сеть предприятий общественного питания  как  в  ХМАО - Югре, так и в других регионах  России.</a:t>
            </a:r>
          </a:p>
          <a:p>
            <a:pPr eaLnBrk="1" hangingPunct="1"/>
            <a:endParaRPr lang="ru-RU" altLang="ru-RU" sz="1600" b="1" dirty="0">
              <a:solidFill>
                <a:schemeClr val="bg1"/>
              </a:solidFill>
            </a:endParaRPr>
          </a:p>
        </p:txBody>
      </p:sp>
      <p:pic>
        <p:nvPicPr>
          <p:cNvPr id="7173" name="Picture 7" descr="C:\Users\021501\Desktop\ТЗЮ 2017\фото РЕГИОН 2017\логотип Гриб Дары природы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" b="5455"/>
          <a:stretch>
            <a:fillRect/>
          </a:stretch>
        </p:blipFill>
        <p:spPr bwMode="auto">
          <a:xfrm>
            <a:off x="1631950" y="260350"/>
            <a:ext cx="827088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2" descr="C:\Users\021501\Desktop\IMG-8f0fef8200d128409d3e7aed9bc32921-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8" r="9518"/>
          <a:stretch>
            <a:fillRect/>
          </a:stretch>
        </p:blipFill>
        <p:spPr bwMode="auto">
          <a:xfrm>
            <a:off x="2424114" y="1628775"/>
            <a:ext cx="2636837" cy="4344988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2" descr="C:\Users\021501\Desktop\IMG-bad8c2e6b89a4de022b83d89789df68a-V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17"/>
          <a:stretch>
            <a:fillRect/>
          </a:stretch>
        </p:blipFill>
        <p:spPr bwMode="auto">
          <a:xfrm>
            <a:off x="7032625" y="4149725"/>
            <a:ext cx="2806700" cy="1601788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2" descr="C:\Users\021501\Desktop\ТЗЮ 2017\фото РЕГИОН 2017\Новоселов\IMG-115aa3d12fc7d5bc4203ef09fb2925f0-V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0" t="10925" r="4199" b="20670"/>
          <a:stretch>
            <a:fillRect/>
          </a:stretch>
        </p:blipFill>
        <p:spPr bwMode="auto">
          <a:xfrm>
            <a:off x="5303839" y="2133601"/>
            <a:ext cx="1411287" cy="2138363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37902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D:\OTKAT\Desktop\ФОТО ТЗЮ 2016\DSC_44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1628776"/>
            <a:ext cx="5327650" cy="3567113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D:\OTKAT\Desktop\ДУМА предпринимательство май 2015\ТОВЫРЫ земли югорско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9576" y="1844825"/>
            <a:ext cx="1800000" cy="1458985"/>
          </a:xfrm>
          <a:prstGeom prst="rect">
            <a:avLst/>
          </a:prstGeom>
          <a:noFill/>
          <a:ln w="38100">
            <a:solidFill>
              <a:schemeClr val="bg2">
                <a:lumMod val="75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pic>
        <p:nvPicPr>
          <p:cNvPr id="8196" name="Picture 7" descr="C:\Users\021501\Desktop\ТЗЮ 2017\фото РЕГИОН 2017\логотип Гриб Дары природы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" b="5455"/>
          <a:stretch>
            <a:fillRect/>
          </a:stretch>
        </p:blipFill>
        <p:spPr bwMode="auto">
          <a:xfrm>
            <a:off x="1631950" y="260350"/>
            <a:ext cx="827088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3" descr="D:\OTKAT\Desktop\ФОТО ТЗЮ 2016\DSC_418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48" r="7367"/>
          <a:stretch>
            <a:fillRect/>
          </a:stretch>
        </p:blipFill>
        <p:spPr bwMode="auto">
          <a:xfrm>
            <a:off x="2208213" y="3716338"/>
            <a:ext cx="3598862" cy="2233612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640014" y="260351"/>
            <a:ext cx="7488237" cy="1008063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ru-RU" sz="1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   </a:t>
            </a:r>
            <a:r>
              <a:rPr lang="ru-RU" sz="1600" b="1" dirty="0"/>
              <a:t>ООО «РЕГИОН-К» – постоянный участник </a:t>
            </a:r>
            <a:r>
              <a:rPr lang="ru-RU" sz="1600" b="1" kern="0" dirty="0"/>
              <a:t>окружной выставки-форума «Товары земли Югорской», н</a:t>
            </a:r>
            <a:r>
              <a:rPr lang="ru-RU" sz="1600" b="1" dirty="0"/>
              <a:t>еоднократный победитель окружных конкурсов «Лучший товар </a:t>
            </a:r>
            <a:r>
              <a:rPr lang="ru-RU" sz="1600" b="1" dirty="0" err="1"/>
              <a:t>Югры</a:t>
            </a:r>
            <a:r>
              <a:rPr lang="ru-RU" sz="1600" b="1" dirty="0"/>
              <a:t>» и «Народное признание».</a:t>
            </a:r>
          </a:p>
        </p:txBody>
      </p:sp>
    </p:spTree>
    <p:extLst>
      <p:ext uri="{BB962C8B-B14F-4D97-AF65-F5344CB8AC3E}">
        <p14:creationId xmlns:p14="http://schemas.microsoft.com/office/powerpoint/2010/main" val="119714567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021501\Desktop\ТЗЮ 2017\фото РЕГИОН 2017\DSC021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04"/>
          <a:stretch>
            <a:fillRect/>
          </a:stretch>
        </p:blipFill>
        <p:spPr bwMode="auto">
          <a:xfrm>
            <a:off x="6527800" y="1700214"/>
            <a:ext cx="3365500" cy="2497137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4" descr="C:\Users\021501\Desktop\ТЗЮ 2017\фото РЕГИОН 2017\еще\DSC0216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86" r="2859" b="6416"/>
          <a:stretch>
            <a:fillRect/>
          </a:stretch>
        </p:blipFill>
        <p:spPr bwMode="auto">
          <a:xfrm>
            <a:off x="2279650" y="1700213"/>
            <a:ext cx="3843338" cy="350520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2" descr="C:\Users\021501\Desktop\ТЗЮ 2017\фото РЕГИОН 2017\DSC0217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13" b="7704"/>
          <a:stretch>
            <a:fillRect/>
          </a:stretch>
        </p:blipFill>
        <p:spPr bwMode="auto">
          <a:xfrm>
            <a:off x="4440238" y="3716338"/>
            <a:ext cx="4906962" cy="2228850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7" descr="C:\Users\021501\Desktop\ТЗЮ 2017\фото РЕГИОН 2017\логотип Гриб Дары природы 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" b="5455"/>
          <a:stretch>
            <a:fillRect/>
          </a:stretch>
        </p:blipFill>
        <p:spPr bwMode="auto">
          <a:xfrm>
            <a:off x="1631950" y="260350"/>
            <a:ext cx="827088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Прямоугольник 12"/>
          <p:cNvSpPr>
            <a:spLocks noChangeArrowheads="1"/>
          </p:cNvSpPr>
          <p:nvPr/>
        </p:nvSpPr>
        <p:spPr bwMode="auto">
          <a:xfrm>
            <a:off x="2640014" y="333375"/>
            <a:ext cx="73437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1400" dirty="0"/>
              <a:t>   </a:t>
            </a:r>
            <a:r>
              <a:rPr lang="ru-RU" altLang="ru-RU" sz="1400" b="1" dirty="0"/>
              <a:t>В период заготовки сырья  ООО «Регион-К»  активно работает с местным населением, жители района  являются основными заготовителями.</a:t>
            </a:r>
          </a:p>
          <a:p>
            <a:pPr eaLnBrk="1" hangingPunct="1"/>
            <a:r>
              <a:rPr lang="ru-RU" altLang="ru-RU" sz="1400" b="1" dirty="0"/>
              <a:t>   Приемка дикоросов и расчет производится в полном объеме и своевременно</a:t>
            </a:r>
            <a:r>
              <a:rPr lang="ru-RU" altLang="ru-RU" sz="1400" b="1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2294700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D:\OTKAT\Desktop\ФОТО окружная ЯРМАРКА 2015\DSC_21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14" y="1557339"/>
            <a:ext cx="3044825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D:\OTKAT\Desktop\ФОТО окружная ЯРМАРКА 2015\DSC_21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3"/>
          <a:stretch>
            <a:fillRect/>
          </a:stretch>
        </p:blipFill>
        <p:spPr bwMode="auto">
          <a:xfrm>
            <a:off x="5735639" y="1557338"/>
            <a:ext cx="3779837" cy="236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D:\OTKAT\Desktop\ФОТО окружная ЯРМАРКА 2015\DSC_21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4" t="55896" r="4079" b="3038"/>
          <a:stretch>
            <a:fillRect/>
          </a:stretch>
        </p:blipFill>
        <p:spPr bwMode="auto">
          <a:xfrm>
            <a:off x="5735639" y="3987800"/>
            <a:ext cx="3779837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7" descr="C:\Users\021501\Desktop\ТЗЮ 2017\фото РЕГИОН 2017\логотип Гриб Дары природы 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" b="5455"/>
          <a:stretch>
            <a:fillRect/>
          </a:stretch>
        </p:blipFill>
        <p:spPr bwMode="auto">
          <a:xfrm>
            <a:off x="1631950" y="260350"/>
            <a:ext cx="827088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522538" y="398463"/>
            <a:ext cx="7091362" cy="107791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r>
              <a:rPr lang="ru-RU" sz="16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          </a:t>
            </a:r>
            <a:r>
              <a:rPr lang="ru-RU" sz="1600" b="1" dirty="0"/>
              <a:t>В 2015 году обществу с ограниченной ответственностью</a:t>
            </a:r>
          </a:p>
          <a:p>
            <a:pPr>
              <a:defRPr/>
            </a:pPr>
            <a:r>
              <a:rPr lang="ru-RU" sz="1600" b="1" dirty="0"/>
              <a:t>              «Регион-К»  вручен товарный знак «Сделано в Югре».</a:t>
            </a:r>
          </a:p>
        </p:txBody>
      </p:sp>
      <p:pic>
        <p:nvPicPr>
          <p:cNvPr id="13319" name="Picture 2" descr="Z:\Комитет несырьевого сектора экономики\БАЛИНА В.В\логотип_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" t="9843" r="615" b="7323"/>
          <a:stretch>
            <a:fillRect/>
          </a:stretch>
        </p:blipFill>
        <p:spPr bwMode="auto">
          <a:xfrm>
            <a:off x="8616950" y="3068639"/>
            <a:ext cx="1773238" cy="1946275"/>
          </a:xfrm>
          <a:prstGeom prst="rect">
            <a:avLst/>
          </a:prstGeom>
          <a:noFill/>
          <a:ln w="317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287852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OTKAT\Documents\ФОТО типография\НО КАМА 2010\НО КАМА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7" r="1183" b="7349"/>
          <a:stretch>
            <a:fillRect/>
          </a:stretch>
        </p:blipFill>
        <p:spPr bwMode="auto">
          <a:xfrm>
            <a:off x="1524001" y="1365250"/>
            <a:ext cx="9142413" cy="549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4" descr="C:\Users\021501\Desktop\ТЗЮ 2017\фото РЕГИОН 2017\еще\DSC056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2" t="612" r="9383"/>
          <a:stretch>
            <a:fillRect/>
          </a:stretch>
        </p:blipFill>
        <p:spPr bwMode="auto">
          <a:xfrm rot="600000">
            <a:off x="7977188" y="4610100"/>
            <a:ext cx="2159000" cy="19431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021501\Desktop\ТЗЮ 2017\фото РЕГИОН 2017\еще\DSC0561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80" r="2251"/>
          <a:stretch>
            <a:fillRect/>
          </a:stretch>
        </p:blipFill>
        <p:spPr bwMode="auto">
          <a:xfrm rot="21000000">
            <a:off x="2286000" y="4532313"/>
            <a:ext cx="2089150" cy="192405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4" descr="C:\Users\021501\Desktop\ТЗЮ 2017\фото РЕГИОН 2017\еще\DSC056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4" r="6245"/>
          <a:stretch>
            <a:fillRect/>
          </a:stretch>
        </p:blipFill>
        <p:spPr bwMode="auto">
          <a:xfrm rot="21000000">
            <a:off x="2070101" y="1958975"/>
            <a:ext cx="2303463" cy="19304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4" descr="C:\Users\021501\Desktop\ТЗЮ 2017\фото РЕГИОН 2017\еще\DSC0563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3"/>
          <a:stretch>
            <a:fillRect/>
          </a:stretch>
        </p:blipFill>
        <p:spPr bwMode="auto">
          <a:xfrm rot="600000">
            <a:off x="7845425" y="1882775"/>
            <a:ext cx="2268538" cy="2032000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4" descr="C:\Users\021501\Desktop\ТЗЮ 2017\фото РЕГИОН 2017\еще\DSC0564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8"/>
          <a:stretch>
            <a:fillRect/>
          </a:stretch>
        </p:blipFill>
        <p:spPr bwMode="auto">
          <a:xfrm>
            <a:off x="4872038" y="1700214"/>
            <a:ext cx="2519362" cy="20161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7" descr="C:\Users\021501\Desktop\ТЗЮ 2017\фото РЕГИОН 2017\логотип Гриб Дары природы 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8" b="5455"/>
          <a:stretch>
            <a:fillRect/>
          </a:stretch>
        </p:blipFill>
        <p:spPr bwMode="auto">
          <a:xfrm>
            <a:off x="1631950" y="260350"/>
            <a:ext cx="827088" cy="85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2" descr="Z:\Комитет несырьевого сектора экономики\БАЛИНА В.В\логотип_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" t="9843" r="615" b="7323"/>
          <a:stretch>
            <a:fillRect/>
          </a:stretch>
        </p:blipFill>
        <p:spPr bwMode="auto">
          <a:xfrm>
            <a:off x="5808663" y="1484314"/>
            <a:ext cx="755650" cy="828675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2" descr="C:\Users\021501\Desktop\ТЗЮ 2017\фото РЕГИОН 2017\еще\DSC05659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9" r="2625"/>
          <a:stretch>
            <a:fillRect/>
          </a:stretch>
        </p:blipFill>
        <p:spPr bwMode="auto">
          <a:xfrm>
            <a:off x="4943475" y="4292601"/>
            <a:ext cx="2520950" cy="2016125"/>
          </a:xfrm>
          <a:prstGeom prst="rect">
            <a:avLst/>
          </a:prstGeom>
          <a:noFill/>
          <a:ln w="317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7" name="Picture 2" descr="Z:\Комитет несырьевого сектора экономики\БАЛИНА В.В\логотип_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" t="9843" r="615" b="7323"/>
          <a:stretch>
            <a:fillRect/>
          </a:stretch>
        </p:blipFill>
        <p:spPr bwMode="auto">
          <a:xfrm rot="21000000">
            <a:off x="2633663" y="1760539"/>
            <a:ext cx="755650" cy="828675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2" descr="Z:\Комитет несырьевого сектора экономики\БАЛИНА В.В\логотип_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" t="9843" r="615" b="7323"/>
          <a:stretch>
            <a:fillRect/>
          </a:stretch>
        </p:blipFill>
        <p:spPr bwMode="auto">
          <a:xfrm>
            <a:off x="5808663" y="4076701"/>
            <a:ext cx="755650" cy="828675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9" name="Picture 2" descr="Z:\Комитет несырьевого сектора экономики\БАЛИНА В.В\логотип_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" t="9843" r="615" b="7323"/>
          <a:stretch>
            <a:fillRect/>
          </a:stretch>
        </p:blipFill>
        <p:spPr bwMode="auto">
          <a:xfrm rot="600000">
            <a:off x="8897938" y="4352926"/>
            <a:ext cx="755650" cy="828675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2" descr="Z:\Комитет несырьевого сектора экономики\БАЛИНА В.В\логотип_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" t="9843" r="615" b="7323"/>
          <a:stretch>
            <a:fillRect/>
          </a:stretch>
        </p:blipFill>
        <p:spPr bwMode="auto">
          <a:xfrm rot="600000">
            <a:off x="8826500" y="1616076"/>
            <a:ext cx="755650" cy="828675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1" name="Picture 2" descr="Z:\Комитет несырьевого сектора экономики\БАЛИНА В.В\логотип_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" t="9843" r="615" b="7323"/>
          <a:stretch>
            <a:fillRect/>
          </a:stretch>
        </p:blipFill>
        <p:spPr bwMode="auto">
          <a:xfrm rot="21000000">
            <a:off x="2849563" y="4279901"/>
            <a:ext cx="755650" cy="828675"/>
          </a:xfrm>
          <a:prstGeom prst="rect">
            <a:avLst/>
          </a:prstGeom>
          <a:noFill/>
          <a:ln w="190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2" name="Rectangle 17"/>
          <p:cNvSpPr>
            <a:spLocks noChangeArrowheads="1"/>
          </p:cNvSpPr>
          <p:nvPr/>
        </p:nvSpPr>
        <p:spPr bwMode="auto">
          <a:xfrm>
            <a:off x="2566988" y="404813"/>
            <a:ext cx="709295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1400" b="1" dirty="0">
                <a:solidFill>
                  <a:schemeClr val="bg1"/>
                </a:solidFill>
                <a:cs typeface="Times New Roman" panose="02020603050405020304" pitchFamily="18" charset="0"/>
              </a:rPr>
              <a:t>     </a:t>
            </a:r>
            <a:r>
              <a:rPr lang="ru-RU" altLang="ru-RU" sz="1400" b="1" dirty="0">
                <a:cs typeface="Times New Roman" panose="02020603050405020304" pitchFamily="18" charset="0"/>
              </a:rPr>
              <a:t>Ассортимент продукции переработки дикорастущих ООО «Регион – К»</a:t>
            </a:r>
          </a:p>
          <a:p>
            <a:pPr algn="just"/>
            <a:r>
              <a:rPr lang="ru-RU" altLang="ru-RU" sz="1400" b="1" dirty="0">
                <a:cs typeface="Times New Roman" panose="02020603050405020304" pitchFamily="18" charset="0"/>
              </a:rPr>
              <a:t>           на сегодняшний день включает более 60 наименований.</a:t>
            </a:r>
            <a:endParaRPr lang="ru-RU" altLang="ru-RU" b="1" dirty="0"/>
          </a:p>
        </p:txBody>
      </p:sp>
    </p:spTree>
    <p:extLst>
      <p:ext uri="{BB962C8B-B14F-4D97-AF65-F5344CB8AC3E}">
        <p14:creationId xmlns:p14="http://schemas.microsoft.com/office/powerpoint/2010/main" val="164615507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599" y="3514725"/>
            <a:ext cx="9820275" cy="2290539"/>
          </a:xfrm>
        </p:spPr>
        <p:txBody>
          <a:bodyPr>
            <a:normAutofit lnSpcReduction="10000"/>
          </a:bodyPr>
          <a:lstStyle/>
          <a:p>
            <a:r>
              <a:rPr lang="ru-RU" i="1" dirty="0"/>
              <a:t>Переработка дикоросов методом кавитации с очисткой воды </a:t>
            </a:r>
            <a:r>
              <a:rPr lang="ru-RU" i="1" dirty="0" err="1"/>
              <a:t>цеолитовой</a:t>
            </a:r>
            <a:r>
              <a:rPr lang="ru-RU" i="1" dirty="0"/>
              <a:t> установкой</a:t>
            </a:r>
            <a:endParaRPr lang="ru-RU" b="1" dirty="0"/>
          </a:p>
          <a:p>
            <a:r>
              <a:rPr lang="ru-RU" i="1" dirty="0"/>
              <a:t> </a:t>
            </a:r>
            <a:endParaRPr lang="ru-RU" b="1" dirty="0"/>
          </a:p>
          <a:p>
            <a:r>
              <a:rPr lang="ru-RU" dirty="0"/>
              <a:t>Руководитель: Швецов Александр Кузьмич, тел.: (3467) 53 84 14, </a:t>
            </a:r>
            <a:r>
              <a:rPr lang="en-US" dirty="0"/>
              <a:t>e</a:t>
            </a:r>
            <a:r>
              <a:rPr lang="ru-RU" dirty="0"/>
              <a:t>-</a:t>
            </a:r>
            <a:r>
              <a:rPr lang="ru-RU" dirty="0" err="1"/>
              <a:t>mail</a:t>
            </a:r>
            <a:r>
              <a:rPr lang="ru-RU" dirty="0"/>
              <a:t>: </a:t>
            </a:r>
            <a:r>
              <a:rPr lang="ru-RU" u="sng" dirty="0">
                <a:hlinkClick r:id="rId2"/>
              </a:rPr>
              <a:t>aleks_86ru@mail.ru</a:t>
            </a:r>
            <a:endParaRPr lang="ru-RU" b="1" dirty="0"/>
          </a:p>
          <a:p>
            <a:r>
              <a:rPr lang="ru-RU" dirty="0"/>
              <a:t> </a:t>
            </a:r>
            <a:endParaRPr lang="ru-RU" b="1" dirty="0"/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657350" y="1124530"/>
            <a:ext cx="9010650" cy="161867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«Алекс»</a:t>
            </a:r>
          </a:p>
        </p:txBody>
      </p:sp>
      <p:pic>
        <p:nvPicPr>
          <p:cNvPr id="6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3907" y="236894"/>
            <a:ext cx="28305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00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Прямоугольник 20"/>
          <p:cNvSpPr>
            <a:spLocks noChangeArrowheads="1"/>
          </p:cNvSpPr>
          <p:nvPr/>
        </p:nvSpPr>
        <p:spPr bwMode="auto">
          <a:xfrm>
            <a:off x="7461250" y="2259013"/>
            <a:ext cx="2751138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latin typeface="Tahoma" panose="020B0604030504040204" pitchFamily="34" charset="0"/>
                <a:cs typeface="Tahoma" panose="020B0604030504040204" pitchFamily="34" charset="0"/>
              </a:rPr>
              <a:t>Уникальность переработки дикоросов кавитационным способом заключается в обеззараживании сырья за счет усиленного эффекта кавитации, генерируемого гидродинамическим методом.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7391400" y="2325688"/>
            <a:ext cx="22225" cy="2946400"/>
          </a:xfrm>
          <a:prstGeom prst="line">
            <a:avLst/>
          </a:prstGeom>
          <a:ln w="28575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1" name="Прямоугольник 24"/>
          <p:cNvSpPr>
            <a:spLocks noChangeArrowheads="1"/>
          </p:cNvSpPr>
          <p:nvPr/>
        </p:nvSpPr>
        <p:spPr bwMode="auto">
          <a:xfrm>
            <a:off x="2132013" y="1362075"/>
            <a:ext cx="8080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D0D0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Переработка дикоросов методом кавитации</a:t>
            </a:r>
            <a:endParaRPr lang="ru-RU" altLang="ru-RU" sz="24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6113" y="2325688"/>
            <a:ext cx="5184775" cy="2916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6722939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Прямоугольник 15"/>
          <p:cNvSpPr>
            <a:spLocks noChangeArrowheads="1"/>
          </p:cNvSpPr>
          <p:nvPr/>
        </p:nvSpPr>
        <p:spPr bwMode="auto">
          <a:xfrm>
            <a:off x="1625600" y="1220788"/>
            <a:ext cx="95678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D0D0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Переработка дикоросов методом кавитации</a:t>
            </a:r>
            <a:endParaRPr lang="ru-RU" altLang="ru-RU" sz="24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28" name="Прямоугольник 17"/>
          <p:cNvSpPr>
            <a:spLocks noChangeArrowheads="1"/>
          </p:cNvSpPr>
          <p:nvPr/>
        </p:nvSpPr>
        <p:spPr bwMode="auto">
          <a:xfrm>
            <a:off x="1625600" y="2205038"/>
            <a:ext cx="2716213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latin typeface="Tahoma" panose="020B0604030504040204" pitchFamily="34" charset="0"/>
                <a:cs typeface="Tahoma" panose="020B0604030504040204" pitchFamily="34" charset="0"/>
              </a:rPr>
              <a:t>За счет резкого перепада давления на стенку бактерий они разрушаются под действием баротравмы, что позволяет при низкой температуре добиться стерильности консервного продукта.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4484688" y="2349500"/>
            <a:ext cx="23812" cy="2303463"/>
          </a:xfrm>
          <a:prstGeom prst="line">
            <a:avLst/>
          </a:prstGeom>
          <a:ln w="2540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" descr="C:\Users\m.yukkers\Desktop\Новосибирск\DSC_34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927225"/>
            <a:ext cx="5291138" cy="3527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453172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599" y="3514725"/>
            <a:ext cx="9820275" cy="2290539"/>
          </a:xfrm>
        </p:spPr>
        <p:txBody>
          <a:bodyPr>
            <a:normAutofit fontScale="92500"/>
          </a:bodyPr>
          <a:lstStyle/>
          <a:p>
            <a:r>
              <a:rPr lang="ru-RU" b="1" dirty="0" err="1"/>
              <a:t>г.Ханты-Мансийск</a:t>
            </a:r>
            <a:r>
              <a:rPr lang="ru-RU" b="1" dirty="0"/>
              <a:t>, Ханты-Мансийский автономный округ – Югра</a:t>
            </a:r>
          </a:p>
          <a:p>
            <a:r>
              <a:rPr lang="ru-RU" b="1" dirty="0"/>
              <a:t> </a:t>
            </a:r>
          </a:p>
          <a:p>
            <a:r>
              <a:rPr lang="ru-RU" i="1" dirty="0"/>
              <a:t>Инновационный метод лечения и реабилитации заболеваний опорно-двигательного аппарата с использованием устройства «</a:t>
            </a:r>
            <a:r>
              <a:rPr lang="ru-RU" i="1" dirty="0" err="1"/>
              <a:t>ЭкзоСуппорт</a:t>
            </a:r>
            <a:r>
              <a:rPr lang="ru-RU" i="1" dirty="0"/>
              <a:t>»</a:t>
            </a:r>
            <a:endParaRPr lang="ru-RU" b="1" dirty="0"/>
          </a:p>
          <a:p>
            <a:r>
              <a:rPr lang="ru-RU" dirty="0"/>
              <a:t>Руководитель: </a:t>
            </a:r>
            <a:r>
              <a:rPr lang="ru-RU" dirty="0" err="1"/>
              <a:t>Глядкова</a:t>
            </a:r>
            <a:r>
              <a:rPr lang="ru-RU" dirty="0"/>
              <a:t> Марина Валерьевна, тел.: +7 912 264 14 57, </a:t>
            </a:r>
            <a:r>
              <a:rPr lang="en-US" dirty="0"/>
              <a:t>e</a:t>
            </a:r>
            <a:r>
              <a:rPr lang="ru-RU" dirty="0"/>
              <a:t>-</a:t>
            </a:r>
            <a:r>
              <a:rPr lang="en-US" dirty="0"/>
              <a:t>mail</a:t>
            </a:r>
            <a:r>
              <a:rPr lang="ru-RU" dirty="0"/>
              <a:t>: raftlayer@yandex.ru</a:t>
            </a:r>
            <a:endParaRPr lang="ru-RU" b="1" dirty="0"/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657350" y="1124530"/>
            <a:ext cx="9010650" cy="161867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Интехно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-Югра»</a:t>
            </a:r>
          </a:p>
        </p:txBody>
      </p:sp>
      <p:pic>
        <p:nvPicPr>
          <p:cNvPr id="6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5471" y="353005"/>
            <a:ext cx="28305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424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96068" y="1916833"/>
            <a:ext cx="7408333" cy="4209331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создания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новых строительных и теплоизоляционных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материалов, а также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биоразлагаемых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буровых реагентов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местного природного возобновляемого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сырья (древесины и торфа),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учетом специфики использования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композиционных материалов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крайнего Севера.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Решаемая научно-техническая задача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реализация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энергохимического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торфоперерабатывающего комплекса, включающего разработку мер по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разработке технологии получения, стабилизации состава и свойств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торфо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-древесных композиций.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57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Прямоугольник 20"/>
          <p:cNvSpPr>
            <a:spLocks noChangeArrowheads="1"/>
          </p:cNvSpPr>
          <p:nvPr/>
        </p:nvSpPr>
        <p:spPr bwMode="auto">
          <a:xfrm>
            <a:off x="6913563" y="2779713"/>
            <a:ext cx="34115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latin typeface="Tahoma" panose="020B0604030504040204" pitchFamily="34" charset="0"/>
                <a:cs typeface="Tahoma" panose="020B0604030504040204" pitchFamily="34" charset="0"/>
              </a:rPr>
              <a:t>Компания предлагает использовать при лечении  заболеваний опорно-двигательного аппарата устройство «ЭкзоСуппорт», выполненное в виде корсета, который одевается на человека.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743700" y="2900363"/>
            <a:ext cx="0" cy="2089150"/>
          </a:xfrm>
          <a:prstGeom prst="line">
            <a:avLst/>
          </a:prstGeom>
          <a:ln w="28575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1" name="Прямоугольник 15"/>
          <p:cNvSpPr>
            <a:spLocks noChangeArrowheads="1"/>
          </p:cNvSpPr>
          <p:nvPr/>
        </p:nvSpPr>
        <p:spPr bwMode="auto">
          <a:xfrm>
            <a:off x="2279650" y="1293813"/>
            <a:ext cx="7874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D0D0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Инновационный метод лечения и реабилитации заболеваний опорно-двигательного аппарата</a:t>
            </a:r>
            <a:endParaRPr lang="ru-RU" altLang="ru-RU" sz="24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750" y="2540000"/>
            <a:ext cx="4152900" cy="2862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9363324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Прямая соединительная линия 23"/>
          <p:cNvCxnSpPr/>
          <p:nvPr/>
        </p:nvCxnSpPr>
        <p:spPr>
          <a:xfrm flipH="1">
            <a:off x="5087938" y="2436813"/>
            <a:ext cx="0" cy="2936875"/>
          </a:xfrm>
          <a:prstGeom prst="line">
            <a:avLst/>
          </a:prstGeom>
          <a:ln w="2540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0" name="Прямоугольник 17"/>
          <p:cNvSpPr>
            <a:spLocks noChangeArrowheads="1"/>
          </p:cNvSpPr>
          <p:nvPr/>
        </p:nvSpPr>
        <p:spPr bwMode="auto">
          <a:xfrm>
            <a:off x="1889125" y="2324100"/>
            <a:ext cx="311785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latin typeface="Tahoma" panose="020B0604030504040204" pitchFamily="34" charset="0"/>
                <a:cs typeface="Tahoma" panose="020B0604030504040204" pitchFamily="34" charset="0"/>
              </a:rPr>
              <a:t>За счет компрессии, создаваемой массажным материалом и нагнетанием воздуха в камеры, устройство воздействует на двигательный центр мозга для восстановления нарушенных функций, усиливает кровообращение и скорость обменных процессов в тканях.</a:t>
            </a:r>
            <a:endParaRPr lang="ru-RU" altLang="ru-RU" sz="16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4500" y="2376488"/>
            <a:ext cx="2282825" cy="3421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4313" y="2376488"/>
            <a:ext cx="2284412" cy="3427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7821613" y="2062163"/>
            <a:ext cx="12700" cy="3417887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134" name="Прямоугольник 14"/>
          <p:cNvSpPr>
            <a:spLocks noChangeArrowheads="1"/>
          </p:cNvSpPr>
          <p:nvPr/>
        </p:nvSpPr>
        <p:spPr bwMode="auto">
          <a:xfrm>
            <a:off x="2279650" y="1293813"/>
            <a:ext cx="7874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D0D0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Инновационный метод лечения и реабилитации заболеваний опорно-двигательного аппарата</a:t>
            </a:r>
            <a:endParaRPr lang="ru-RU" altLang="ru-RU" sz="24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294817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599" y="3514725"/>
            <a:ext cx="9820275" cy="2290539"/>
          </a:xfrm>
        </p:spPr>
        <p:txBody>
          <a:bodyPr>
            <a:normAutofit fontScale="47500" lnSpcReduction="20000"/>
          </a:bodyPr>
          <a:lstStyle/>
          <a:p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г.Ханты-Мансийск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Ханты-Мансийский автономный округ – Югра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и внедрение программно-аппаратного комплекса для тестирования спортивного инвентаря для зимних видов спорта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Рязанов Александр Геннадьевич, тел.: +7 909 010 86 18,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Ryazanov.A@ursmu.ru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  <a:endParaRPr lang="ru-RU" b="1" dirty="0"/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657350" y="1124530"/>
            <a:ext cx="9010650" cy="161867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Скилаб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6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467" y="353005"/>
            <a:ext cx="28305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709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508500" y="6438900"/>
            <a:ext cx="1352550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www.skilab.ru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5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165100"/>
            <a:ext cx="28305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6056313" y="69850"/>
            <a:ext cx="11112" cy="877888"/>
          </a:xfrm>
          <a:prstGeom prst="line">
            <a:avLst/>
          </a:prstGeom>
          <a:ln w="15875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067425" y="6403975"/>
            <a:ext cx="0" cy="342900"/>
          </a:xfrm>
          <a:prstGeom prst="line">
            <a:avLst/>
          </a:prstGeom>
          <a:ln w="15875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8" name="Прямоугольник 14"/>
          <p:cNvSpPr>
            <a:spLocks noChangeArrowheads="1"/>
          </p:cNvSpPr>
          <p:nvPr/>
        </p:nvSpPr>
        <p:spPr bwMode="auto">
          <a:xfrm>
            <a:off x="6311900" y="6419850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  <a:hlinkClick r:id="rId5"/>
              </a:rPr>
              <a:t>www.tp86.ru</a:t>
            </a:r>
            <a:r>
              <a:rPr kumimoji="0" lang="en-US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3079" name="Прямоугольник 20"/>
          <p:cNvSpPr>
            <a:spLocks noChangeArrowheads="1"/>
          </p:cNvSpPr>
          <p:nvPr/>
        </p:nvSpPr>
        <p:spPr bwMode="auto">
          <a:xfrm>
            <a:off x="7737475" y="2379663"/>
            <a:ext cx="2751138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ПАК повышает надежность подбора лыж в условиях соревнований за счет использования принципиально нового подхода – измерения амплитудно-частотных характеристик взаимодействия лыж со снежной трассой.  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7573963" y="2452688"/>
            <a:ext cx="20637" cy="2922587"/>
          </a:xfrm>
          <a:prstGeom prst="line">
            <a:avLst/>
          </a:prstGeom>
          <a:ln w="28575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1679575" y="968375"/>
            <a:ext cx="8809038" cy="1270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1601788" y="6373813"/>
            <a:ext cx="8809037" cy="11112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3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688" y="209550"/>
            <a:ext cx="2335212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/>
          <a:srcRect b="7440"/>
          <a:stretch/>
        </p:blipFill>
        <p:spPr>
          <a:xfrm>
            <a:off x="1911350" y="2452688"/>
            <a:ext cx="5194300" cy="270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85" name="Прямоугольник 15"/>
          <p:cNvSpPr>
            <a:spLocks noChangeArrowheads="1"/>
          </p:cNvSpPr>
          <p:nvPr/>
        </p:nvSpPr>
        <p:spPr bwMode="auto">
          <a:xfrm>
            <a:off x="2325688" y="1174750"/>
            <a:ext cx="75168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smtClean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Программно-аппаратный комплекс для тестирования и подбора спортивного инвентаря</a:t>
            </a:r>
            <a:endParaRPr kumimoji="0" lang="ru-RU" altLang="ru-RU" sz="24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225659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165100"/>
            <a:ext cx="28305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6056313" y="69850"/>
            <a:ext cx="11112" cy="877888"/>
          </a:xfrm>
          <a:prstGeom prst="line">
            <a:avLst/>
          </a:prstGeom>
          <a:ln w="15875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067425" y="6403975"/>
            <a:ext cx="0" cy="342900"/>
          </a:xfrm>
          <a:prstGeom prst="line">
            <a:avLst/>
          </a:prstGeom>
          <a:ln w="15875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1679575" y="968375"/>
            <a:ext cx="8809038" cy="1270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1601788" y="6373813"/>
            <a:ext cx="8809037" cy="11112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7" name="Прямоугольник 15"/>
          <p:cNvSpPr>
            <a:spLocks noChangeArrowheads="1"/>
          </p:cNvSpPr>
          <p:nvPr/>
        </p:nvSpPr>
        <p:spPr bwMode="auto">
          <a:xfrm>
            <a:off x="2325688" y="1149350"/>
            <a:ext cx="75168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0" i="0" u="none" strike="noStrike" kern="1200" cap="none" spc="0" normalizeH="0" baseline="0" noProof="0" smtClean="0">
                <a:ln>
                  <a:noFill/>
                </a:ln>
                <a:solidFill>
                  <a:srgbClr val="0D0D0D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Программно-аппаратный комплекс для тестирования и подбора спортивного инвентаря</a:t>
            </a:r>
            <a:endParaRPr kumimoji="0" lang="ru-RU" altLang="ru-RU" sz="24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5128" name="Прямоугольник 17"/>
          <p:cNvSpPr>
            <a:spLocks noChangeArrowheads="1"/>
          </p:cNvSpPr>
          <p:nvPr/>
        </p:nvSpPr>
        <p:spPr bwMode="auto">
          <a:xfrm>
            <a:off x="1684338" y="2203450"/>
            <a:ext cx="2984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 тестировании происходит математическая обработка сигнала вибраций и визуализация полученных результатов.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Также используется лазерный сканер для предварительной оценки характеристик лыж в лабораторных условиях.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4800600" y="2276475"/>
            <a:ext cx="0" cy="3246438"/>
          </a:xfrm>
          <a:prstGeom prst="line">
            <a:avLst/>
          </a:prstGeom>
          <a:ln w="2540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30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913" y="227013"/>
            <a:ext cx="2336800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508500" y="6438900"/>
            <a:ext cx="1352550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5"/>
              </a:rPr>
              <a:t>www.skilab.ru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6200" y="2409825"/>
            <a:ext cx="5016500" cy="2820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133" name="Прямоугольник 14"/>
          <p:cNvSpPr>
            <a:spLocks noChangeArrowheads="1"/>
          </p:cNvSpPr>
          <p:nvPr/>
        </p:nvSpPr>
        <p:spPr bwMode="auto">
          <a:xfrm>
            <a:off x="6311900" y="6419850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  <a:hlinkClick r:id="rId7"/>
              </a:rPr>
              <a:t>www.tp86.ru</a:t>
            </a:r>
            <a:r>
              <a:rPr kumimoji="0" lang="en-US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n-ea"/>
                <a:cs typeface="Tahoma" panose="020B0604030504040204" pitchFamily="34" charset="0"/>
              </a:rPr>
              <a:t> </a:t>
            </a:r>
            <a:endParaRPr kumimoji="0" lang="ru-RU" altLang="ru-RU" sz="1800" b="0" i="0" u="none" strike="noStrike" kern="120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3996479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71813" y="3860801"/>
            <a:ext cx="6400800" cy="26384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dirty="0" err="1" smtClean="0"/>
              <a:t>Гидроимпульсное</a:t>
            </a:r>
            <a:r>
              <a:rPr lang="ru-RU" altLang="ru-RU" dirty="0" smtClean="0"/>
              <a:t> воздействие  на </a:t>
            </a:r>
            <a:r>
              <a:rPr lang="ru-RU" altLang="ru-RU" dirty="0" err="1" smtClean="0"/>
              <a:t>призабойную</a:t>
            </a:r>
            <a:r>
              <a:rPr lang="ru-RU" altLang="ru-RU" dirty="0" smtClean="0"/>
              <a:t> зону пласта методом имплозии</a:t>
            </a:r>
          </a:p>
          <a:p>
            <a:pPr>
              <a:lnSpc>
                <a:spcPct val="90000"/>
              </a:lnSpc>
            </a:pPr>
            <a:endParaRPr lang="ru-RU" altLang="ru-RU" dirty="0" smtClean="0"/>
          </a:p>
          <a:p>
            <a:r>
              <a:rPr lang="ru-RU" dirty="0"/>
              <a:t>Руководитель: </a:t>
            </a:r>
            <a:r>
              <a:rPr lang="ru-RU" dirty="0" err="1"/>
              <a:t>Герасин</a:t>
            </a:r>
            <a:r>
              <a:rPr lang="ru-RU" dirty="0"/>
              <a:t> Артем Сергеевич, тел.: +7 929 204 08 24, </a:t>
            </a:r>
            <a:r>
              <a:rPr lang="en-US" dirty="0"/>
              <a:t>e</a:t>
            </a:r>
            <a:r>
              <a:rPr lang="ru-RU" dirty="0"/>
              <a:t>-</a:t>
            </a:r>
            <a:r>
              <a:rPr lang="en-US" dirty="0"/>
              <a:t>mail</a:t>
            </a:r>
            <a:r>
              <a:rPr lang="ru-RU" dirty="0"/>
              <a:t>: </a:t>
            </a:r>
            <a:r>
              <a:rPr lang="ru-RU" u="sng" dirty="0">
                <a:hlinkClick r:id="rId2"/>
              </a:rPr>
              <a:t>Atmosphere86@yandex.ru</a:t>
            </a:r>
            <a:endParaRPr lang="ru-RU" b="1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566988" y="260351"/>
            <a:ext cx="70866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>
              <a:defRPr/>
            </a:pP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173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076" y="260350"/>
            <a:ext cx="4932363" cy="239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906" y="260350"/>
            <a:ext cx="28305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5855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124200" y="115889"/>
            <a:ext cx="7543800" cy="14319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Назначение</a:t>
            </a:r>
            <a:r>
              <a:rPr lang="ru-RU" sz="4000" dirty="0"/>
              <a:t>: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24114" y="1844675"/>
            <a:ext cx="8072437" cy="1214438"/>
          </a:xfrm>
        </p:spPr>
        <p:txBody>
          <a:bodyPr>
            <a:normAutofit lnSpcReduction="10000"/>
          </a:bodyPr>
          <a:lstStyle/>
          <a:p>
            <a:pPr marL="374650" indent="-285750" algn="just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1800" dirty="0"/>
              <a:t>Избирательно воздействовать на выбранные проницаемые локальные участки в интервале перфорации скважины;</a:t>
            </a:r>
          </a:p>
          <a:p>
            <a:pPr marL="374650" indent="-285750" algn="just" fontAlgn="auto">
              <a:lnSpc>
                <a:spcPct val="8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1800" dirty="0"/>
              <a:t>Кратковременное создание давления в зоне обработки в 1,5-2 раза превышающее  горное и сосредоточить его в интервале 1.0-1,5 метра вдоль ствола скважины.</a:t>
            </a:r>
          </a:p>
        </p:txBody>
      </p:sp>
      <p:pic>
        <p:nvPicPr>
          <p:cNvPr id="9220" name="Picture 6" descr="F:\AOC\АОС сайт разработка\100_18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9" y="3213100"/>
            <a:ext cx="3889375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7" descr="F:\AOC\АОС сайт разработка\100_17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9" y="3213101"/>
            <a:ext cx="399732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63284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2424113" y="188914"/>
            <a:ext cx="7543800" cy="14319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/>
              <a:t>3.  Механизм воздействия импульса давления на ПЗП</a:t>
            </a:r>
          </a:p>
        </p:txBody>
      </p:sp>
      <p:sp>
        <p:nvSpPr>
          <p:cNvPr id="2" name="Текст 1"/>
          <p:cNvSpPr>
            <a:spLocks noGrp="1"/>
          </p:cNvSpPr>
          <p:nvPr>
            <p:ph type="body" sz="half" idx="1"/>
          </p:nvPr>
        </p:nvSpPr>
        <p:spPr>
          <a:xfrm>
            <a:off x="1631950" y="2276475"/>
            <a:ext cx="9036050" cy="4114800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endParaRPr lang="en-US" sz="2400" b="1" u="sng" dirty="0"/>
          </a:p>
          <a:p>
            <a:pPr marL="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endParaRPr lang="en-US" sz="2400" b="1" u="sng" dirty="0"/>
          </a:p>
          <a:p>
            <a:pPr marL="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2400" b="1" u="sng" dirty="0"/>
              <a:t>1. Механическое воздействие: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ru-RU" sz="2400" dirty="0"/>
              <a:t>очистка отверстий от </a:t>
            </a:r>
            <a:r>
              <a:rPr lang="ru-RU" sz="2400" dirty="0" err="1"/>
              <a:t>мех.примесей</a:t>
            </a:r>
            <a:r>
              <a:rPr lang="ru-RU" sz="2400" dirty="0"/>
              <a:t>;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ru-RU" sz="2400" dirty="0"/>
              <a:t>образование вертикальной </a:t>
            </a:r>
            <a:r>
              <a:rPr lang="ru-RU" sz="2400" dirty="0" err="1"/>
              <a:t>микротрещинноватости</a:t>
            </a:r>
            <a:r>
              <a:rPr lang="ru-RU" sz="2400" dirty="0"/>
              <a:t>;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ru-RU" sz="2400" dirty="0"/>
              <a:t>очистка порового пространства;</a:t>
            </a:r>
          </a:p>
          <a:p>
            <a:pPr marL="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ru-RU" sz="2400" b="1" u="sng" dirty="0"/>
              <a:t>2. Акустическое воздействие: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ru-RU" sz="2400" dirty="0" err="1"/>
              <a:t>высокочокочастотная</a:t>
            </a:r>
            <a:r>
              <a:rPr lang="ru-RU" sz="2400" dirty="0"/>
              <a:t> часть спектра (20-40 кГц);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Tx/>
              <a:buChar char="-"/>
              <a:defRPr/>
            </a:pPr>
            <a:r>
              <a:rPr lang="ru-RU" sz="2400" dirty="0"/>
              <a:t>низкочастотные колебания (5-30 Гц).  </a:t>
            </a:r>
          </a:p>
        </p:txBody>
      </p:sp>
      <p:pic>
        <p:nvPicPr>
          <p:cNvPr id="11268" name="Picture 5" descr="F:\AOC\АОС сайт разработка\Фото ГСУ в работе\Для Фани фото\Фото ГСУ\image-WO team 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6" y="1412876"/>
            <a:ext cx="3095625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426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Область применения технологии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24114" y="2128839"/>
            <a:ext cx="7920037" cy="25225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800" dirty="0"/>
              <a:t>Повышение продуктивности добывающих скважин (карбонатные и терригенные коллектора);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800" dirty="0"/>
              <a:t>Повышение приемистости скважин ППД;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2800" dirty="0"/>
              <a:t>Подготовка продуктивных пластов к ГРП.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49107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1" y="1"/>
            <a:ext cx="7921625" cy="14319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 </a:t>
            </a:r>
            <a:r>
              <a:rPr lang="ru-RU" sz="3600" dirty="0"/>
              <a:t>Основные отличия технологии</a:t>
            </a:r>
          </a:p>
        </p:txBody>
      </p:sp>
      <p:sp useBgFill="1">
        <p:nvSpPr>
          <p:cNvPr id="145411" name="Rectangle 3"/>
          <p:cNvSpPr>
            <a:spLocks noGrp="1" noChangeArrowheads="1"/>
          </p:cNvSpPr>
          <p:nvPr>
            <p:ph idx="1"/>
          </p:nvPr>
        </p:nvSpPr>
        <p:spPr>
          <a:xfrm>
            <a:off x="1524000" y="1268413"/>
            <a:ext cx="9144000" cy="5416550"/>
          </a:xfrm>
        </p:spPr>
        <p:txBody>
          <a:bodyPr>
            <a:normAutofit lnSpcReduction="10000"/>
          </a:bodyPr>
          <a:lstStyle/>
          <a:p>
            <a:pPr marL="548640" indent="-411480" fontAlgn="auto">
              <a:lnSpc>
                <a:spcPct val="80000"/>
              </a:lnSpc>
              <a:spcBef>
                <a:spcPct val="15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2600" dirty="0">
                <a:solidFill>
                  <a:srgbClr val="FF3300"/>
                </a:solidFill>
              </a:rPr>
              <a:t>Отсутствие факторов</a:t>
            </a:r>
            <a:r>
              <a:rPr lang="ru-RU" sz="2600" dirty="0"/>
              <a:t>, приводящих к уменьшению продуктивности скважины или возникновению осложнений (отсутствие фугасного воздействия на цементный камень);</a:t>
            </a:r>
          </a:p>
          <a:p>
            <a:pPr marL="548640" indent="-411480" fontAlgn="auto">
              <a:lnSpc>
                <a:spcPct val="80000"/>
              </a:lnSpc>
              <a:spcBef>
                <a:spcPct val="15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1000" dirty="0"/>
          </a:p>
          <a:p>
            <a:pPr marL="548640" indent="-411480" fontAlgn="auto">
              <a:lnSpc>
                <a:spcPct val="80000"/>
              </a:lnSpc>
              <a:spcBef>
                <a:spcPct val="15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2600" dirty="0">
                <a:solidFill>
                  <a:srgbClr val="FF3300"/>
                </a:solidFill>
              </a:rPr>
              <a:t>Избирательность</a:t>
            </a:r>
            <a:r>
              <a:rPr lang="ru-RU" sz="2600" dirty="0"/>
              <a:t> воздействия в интервале перфорации и </a:t>
            </a:r>
            <a:r>
              <a:rPr lang="ru-RU" sz="2600" dirty="0">
                <a:solidFill>
                  <a:srgbClr val="FF3300"/>
                </a:solidFill>
              </a:rPr>
              <a:t>многократность</a:t>
            </a:r>
            <a:r>
              <a:rPr lang="ru-RU" sz="2600" dirty="0"/>
              <a:t> в создании импульсов репрессии и депрессии;</a:t>
            </a:r>
          </a:p>
          <a:p>
            <a:pPr marL="548640" indent="-411480" fontAlgn="auto">
              <a:lnSpc>
                <a:spcPct val="80000"/>
              </a:lnSpc>
              <a:spcBef>
                <a:spcPct val="15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1000" dirty="0"/>
          </a:p>
          <a:p>
            <a:pPr marL="548640" indent="-411480" fontAlgn="auto">
              <a:lnSpc>
                <a:spcPct val="80000"/>
              </a:lnSpc>
              <a:spcBef>
                <a:spcPct val="15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2600" dirty="0">
                <a:solidFill>
                  <a:srgbClr val="FF3300"/>
                </a:solidFill>
              </a:rPr>
              <a:t>Эффективность:</a:t>
            </a:r>
            <a:r>
              <a:rPr lang="ru-RU" sz="2600" b="1" dirty="0"/>
              <a:t> </a:t>
            </a:r>
          </a:p>
          <a:p>
            <a:pPr marL="548640" indent="-411480" fontAlgn="auto">
              <a:lnSpc>
                <a:spcPct val="80000"/>
              </a:lnSpc>
              <a:spcBef>
                <a:spcPct val="15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2600" dirty="0"/>
              <a:t>– для обработки скважин, не реагирующих на другие методы интенсификации;</a:t>
            </a:r>
          </a:p>
          <a:p>
            <a:pPr marL="548640" indent="-411480" fontAlgn="auto">
              <a:lnSpc>
                <a:spcPct val="80000"/>
              </a:lnSpc>
              <a:spcBef>
                <a:spcPct val="15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2600" dirty="0"/>
              <a:t>– возможность повторной обработки скважины через 1-2 года с достижением запланированного эффекта;</a:t>
            </a:r>
          </a:p>
          <a:p>
            <a:pPr marL="548640" indent="-411480" fontAlgn="auto">
              <a:lnSpc>
                <a:spcPct val="80000"/>
              </a:lnSpc>
              <a:spcBef>
                <a:spcPct val="15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1000" dirty="0"/>
          </a:p>
          <a:p>
            <a:pPr marL="548640" indent="-411480" fontAlgn="auto">
              <a:lnSpc>
                <a:spcPct val="80000"/>
              </a:lnSpc>
              <a:spcBef>
                <a:spcPct val="15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ru-RU" sz="2600" dirty="0">
                <a:solidFill>
                  <a:srgbClr val="FF3300"/>
                </a:solidFill>
              </a:rPr>
              <a:t>Безопасность</a:t>
            </a:r>
            <a:r>
              <a:rPr lang="ru-RU" sz="2600" dirty="0"/>
              <a:t> в эксплуатации, отсутствие вредных факторов на обслуживающий персонал и окружающую среду.</a:t>
            </a:r>
          </a:p>
          <a:p>
            <a:pPr marL="548640" indent="-411480" fontAlgn="auto">
              <a:lnSpc>
                <a:spcPct val="80000"/>
              </a:lnSpc>
              <a:spcBef>
                <a:spcPct val="15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2600" dirty="0"/>
          </a:p>
          <a:p>
            <a:pPr marL="548640" indent="-411480" fontAlgn="auto">
              <a:lnSpc>
                <a:spcPct val="80000"/>
              </a:lnSpc>
              <a:spcBef>
                <a:spcPct val="15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4550493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418058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75520" y="908720"/>
            <a:ext cx="8435280" cy="5328592"/>
          </a:xfrm>
        </p:spPr>
        <p:txBody>
          <a:bodyPr>
            <a:noAutofit/>
          </a:bodyPr>
          <a:lstStyle/>
          <a:p>
            <a:pPr lvl="0" algn="just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комплексная трехкомпонентная минеральная добавка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состав композиции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торфодревесных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блоков, содержащая, медьсодержащий компонент и антипиретик (повышение устойчивости Продукта к биодеградации и горению, повышение прочности на 10-15 %).</a:t>
            </a:r>
          </a:p>
          <a:p>
            <a:pPr lvl="0" algn="just"/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Торфодревесные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строительные блоки с оригинальной топологией геометрической структуры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 увеличивающей прочность угловых соединений несущих стен и дающей возможность применять сквозную цементную арматуру для укрепления связей между блоками различной рядности.</a:t>
            </a:r>
          </a:p>
          <a:p>
            <a:pPr lvl="0" algn="just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технология получения и состав термопластичного экологически чистого связующего на основе торфа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технология получения и состав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биоразлагаемых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буровых реагентов на основе торфа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спектра продукции (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пеллеты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торфо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-древесные газонные блоки для рекультивации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нефтезагрязенных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земель),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отходов  в качестве органического топлива (создание автономного тепло- и энергоснабжение собственного производства), а также в качестве компонентов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органоминеральных удобрений.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69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599" y="3514725"/>
            <a:ext cx="9820275" cy="2290539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г. </a:t>
            </a:r>
            <a:r>
              <a:rPr lang="ru-RU" b="1" dirty="0" err="1"/>
              <a:t>Мегион</a:t>
            </a:r>
            <a:r>
              <a:rPr lang="ru-RU" b="1" dirty="0"/>
              <a:t>, Ханты-Мансийский автономный округ – Югра </a:t>
            </a:r>
          </a:p>
          <a:p>
            <a:r>
              <a:rPr lang="ru-RU" b="1" dirty="0"/>
              <a:t> </a:t>
            </a:r>
          </a:p>
          <a:p>
            <a:r>
              <a:rPr lang="ru-RU" b="1" dirty="0"/>
              <a:t> </a:t>
            </a:r>
          </a:p>
          <a:p>
            <a:r>
              <a:rPr lang="ru-RU" i="1" dirty="0"/>
              <a:t>Производство иван-чая с применением сырья растения кипрей узколистный, произрастающего на территории ХМАО-Югры</a:t>
            </a:r>
            <a:endParaRPr lang="ru-RU" b="1" dirty="0"/>
          </a:p>
          <a:p>
            <a:r>
              <a:rPr lang="ru-RU" i="1" dirty="0"/>
              <a:t> </a:t>
            </a:r>
            <a:endParaRPr lang="ru-RU" b="1" dirty="0"/>
          </a:p>
          <a:p>
            <a:r>
              <a:rPr lang="ru-RU" dirty="0"/>
              <a:t>Руководитель: Кубарь Василий Васильевич, </a:t>
            </a:r>
            <a:r>
              <a:rPr lang="en-US" dirty="0"/>
              <a:t>e</a:t>
            </a:r>
            <a:r>
              <a:rPr lang="ru-RU" dirty="0"/>
              <a:t>-</a:t>
            </a:r>
            <a:r>
              <a:rPr lang="en-US" dirty="0"/>
              <a:t>mail</a:t>
            </a:r>
            <a:r>
              <a:rPr lang="ru-RU" dirty="0"/>
              <a:t>: </a:t>
            </a:r>
            <a:r>
              <a:rPr lang="ru-RU" u="sng" dirty="0">
                <a:hlinkClick r:id="rId2"/>
              </a:rPr>
              <a:t>vazadel@mail.ru</a:t>
            </a:r>
            <a:endParaRPr lang="ru-RU" b="1" dirty="0"/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40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657350" y="1124530"/>
            <a:ext cx="9010650" cy="161867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«Чайный Дом «Чистота»</a:t>
            </a:r>
          </a:p>
        </p:txBody>
      </p:sp>
      <p:pic>
        <p:nvPicPr>
          <p:cNvPr id="6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5348" y="236894"/>
            <a:ext cx="28305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88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Прямоугольник 20"/>
          <p:cNvSpPr>
            <a:spLocks noChangeArrowheads="1"/>
          </p:cNvSpPr>
          <p:nvPr/>
        </p:nvSpPr>
        <p:spPr bwMode="auto">
          <a:xfrm>
            <a:off x="7038975" y="2268538"/>
            <a:ext cx="3167063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  <a:cs typeface="Arial" panose="020B0604020202020204" pitchFamily="34" charset="0"/>
              </a:rPr>
              <a:t>Уникальность проекта заключается в разработке и внедрении технологии ферментации кипрея узколистного при производстве различных его сортов, с необходимым набором полезных веществ и аминокислот для достижения оздоровительного эффекта на организм человека. 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942138" y="2417763"/>
            <a:ext cx="0" cy="3130550"/>
          </a:xfrm>
          <a:prstGeom prst="line">
            <a:avLst/>
          </a:prstGeom>
          <a:ln w="28575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1" name="Прямоугольник 24"/>
          <p:cNvSpPr>
            <a:spLocks noChangeArrowheads="1"/>
          </p:cNvSpPr>
          <p:nvPr/>
        </p:nvSpPr>
        <p:spPr bwMode="auto">
          <a:xfrm>
            <a:off x="2132013" y="1219200"/>
            <a:ext cx="80803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D0D0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Производство Иван-чая</a:t>
            </a:r>
            <a:r>
              <a:rPr lang="en-US" altLang="ru-RU" sz="2400">
                <a:solidFill>
                  <a:srgbClr val="0D0D0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400">
                <a:solidFill>
                  <a:srgbClr val="0D0D0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с применением сырья растения кипрей узколистный</a:t>
            </a:r>
            <a:endParaRPr lang="ru-RU" altLang="ru-RU" sz="24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013" y="2462213"/>
            <a:ext cx="4465637" cy="3028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8908085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Прямоугольник 17"/>
          <p:cNvSpPr>
            <a:spLocks noChangeArrowheads="1"/>
          </p:cNvSpPr>
          <p:nvPr/>
        </p:nvSpPr>
        <p:spPr bwMode="auto">
          <a:xfrm>
            <a:off x="1770063" y="2401888"/>
            <a:ext cx="256698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latin typeface="Tahoma" panose="020B0604030504040204" pitchFamily="34" charset="0"/>
                <a:cs typeface="Tahoma" panose="020B0604030504040204" pitchFamily="34" charset="0"/>
              </a:rPr>
              <a:t>В качестве биологически активной добавки Иван-чай: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800">
                <a:latin typeface="Tahoma" panose="020B0604030504040204" pitchFamily="34" charset="0"/>
                <a:cs typeface="Tahoma" panose="020B0604030504040204" pitchFamily="34" charset="0"/>
              </a:rPr>
              <a:t> позитивно влияет на оксидантный статус организма;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800">
                <a:latin typeface="Tahoma" panose="020B0604030504040204" pitchFamily="34" charset="0"/>
                <a:cs typeface="Tahoma" panose="020B0604030504040204" pitchFamily="34" charset="0"/>
              </a:rPr>
              <a:t> уменьшает уровень холестерина;</a:t>
            </a: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ru-RU" altLang="ru-RU" sz="1800">
                <a:latin typeface="Tahoma" panose="020B0604030504040204" pitchFamily="34" charset="0"/>
                <a:cs typeface="Tahoma" panose="020B0604030504040204" pitchFamily="34" charset="0"/>
              </a:rPr>
              <a:t> снижает нервно-психическое напряжение.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4511675" y="2525713"/>
            <a:ext cx="0" cy="3163887"/>
          </a:xfrm>
          <a:prstGeom prst="line">
            <a:avLst/>
          </a:prstGeom>
          <a:ln w="28575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1" name="Прямоугольник 24"/>
          <p:cNvSpPr>
            <a:spLocks noChangeArrowheads="1"/>
          </p:cNvSpPr>
          <p:nvPr/>
        </p:nvSpPr>
        <p:spPr bwMode="auto">
          <a:xfrm>
            <a:off x="2132013" y="1219200"/>
            <a:ext cx="80803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0D0D0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Производство Иван-чая</a:t>
            </a:r>
            <a:r>
              <a:rPr lang="en-US" altLang="ru-RU" sz="2400">
                <a:solidFill>
                  <a:srgbClr val="0D0D0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400">
                <a:solidFill>
                  <a:srgbClr val="0D0D0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с применением сырья растения кипрей узколистный</a:t>
            </a:r>
            <a:endParaRPr lang="ru-RU" altLang="ru-RU" sz="24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2316163"/>
            <a:ext cx="5146675" cy="3432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3267349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599" y="3514725"/>
            <a:ext cx="9820275" cy="2290539"/>
          </a:xfrm>
        </p:spPr>
        <p:txBody>
          <a:bodyPr>
            <a:normAutofit/>
          </a:bodyPr>
          <a:lstStyle/>
          <a:p>
            <a:r>
              <a:rPr lang="ru-RU" b="1" dirty="0" err="1"/>
              <a:t>г.Нижневартовск</a:t>
            </a:r>
            <a:r>
              <a:rPr lang="ru-RU" b="1" dirty="0"/>
              <a:t>, Ханты-Мансийский автономный округ – Югра </a:t>
            </a:r>
          </a:p>
          <a:p>
            <a:r>
              <a:rPr lang="ru-RU" b="1" dirty="0"/>
              <a:t> </a:t>
            </a:r>
          </a:p>
          <a:p>
            <a:r>
              <a:rPr lang="ru-RU" i="1" dirty="0"/>
              <a:t>Разработка и производство датчиков горючих газов</a:t>
            </a:r>
            <a:endParaRPr lang="ru-RU" b="1" dirty="0"/>
          </a:p>
          <a:p>
            <a:r>
              <a:rPr lang="ru-RU" dirty="0"/>
              <a:t>Руководитель: Разгуляев Максим Евгеньевич, тел.: +7 982 507 37 22, </a:t>
            </a:r>
            <a:r>
              <a:rPr lang="en-US" dirty="0"/>
              <a:t>e</a:t>
            </a:r>
            <a:r>
              <a:rPr lang="ru-RU" dirty="0"/>
              <a:t>-</a:t>
            </a:r>
            <a:r>
              <a:rPr lang="en-US" dirty="0"/>
              <a:t>mail</a:t>
            </a:r>
            <a:r>
              <a:rPr lang="ru-RU" dirty="0"/>
              <a:t>: </a:t>
            </a:r>
            <a:r>
              <a:rPr lang="ru-RU" u="sng" dirty="0">
                <a:hlinkClick r:id="rId2"/>
              </a:rPr>
              <a:t>1956rme@mail.ru</a:t>
            </a:r>
            <a:r>
              <a:rPr lang="ru-RU" dirty="0"/>
              <a:t> </a:t>
            </a:r>
            <a:endParaRPr lang="ru-RU" b="1" dirty="0"/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43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71550" y="1124530"/>
            <a:ext cx="9696450" cy="161867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«Научно-инновационное предприятие «ЭКОТОП»</a:t>
            </a:r>
          </a:p>
        </p:txBody>
      </p:sp>
      <p:pic>
        <p:nvPicPr>
          <p:cNvPr id="6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3660" y="236894"/>
            <a:ext cx="28305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093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7568" y="548680"/>
            <a:ext cx="7772400" cy="208823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ru-RU" sz="3100" b="1" dirty="0"/>
              <a:t>НАУЧНО-ИННОВАЦИОННОЕ ПРЕДПРИЯТИЕ «ЭКОТОП»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/>
              <a:t>РФ, ХМАО-Югра, г. Ханты-Мансийск, ул. Студенческая, 27</a:t>
            </a:r>
            <a:br>
              <a:rPr lang="ru-RU" sz="2000" dirty="0"/>
            </a:br>
            <a:r>
              <a:rPr lang="en-US" sz="2000" dirty="0">
                <a:hlinkClick r:id="rId2"/>
              </a:rPr>
              <a:t>www.ecotop-sensor.com</a:t>
            </a:r>
            <a:r>
              <a:rPr lang="ru-RU" sz="2000" dirty="0"/>
              <a:t>          </a:t>
            </a:r>
            <a:r>
              <a:rPr lang="en-US" sz="2000" dirty="0"/>
              <a:t>e-mail: ekotop@mail.ru</a:t>
            </a:r>
            <a:br>
              <a:rPr lang="en-US" sz="2000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63552" y="4077072"/>
            <a:ext cx="8280920" cy="1872208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РАЗРАБОТКА И ПРОИЗВОДСТВО ДАТЧИКОВ ГОРЮЧИХ ГАЗОВ</a:t>
            </a:r>
          </a:p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Для нефтяной и угольной промышленности</a:t>
            </a:r>
          </a:p>
          <a:p>
            <a:r>
              <a:rPr lang="ru-RU" b="1" dirty="0">
                <a:solidFill>
                  <a:schemeClr val="accent2"/>
                </a:solidFill>
              </a:rPr>
              <a:t>Аппаратура </a:t>
            </a:r>
            <a:r>
              <a:rPr lang="ru-RU" b="1" dirty="0" err="1">
                <a:solidFill>
                  <a:schemeClr val="accent2"/>
                </a:solidFill>
              </a:rPr>
              <a:t>взрывозащиты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608" y="2638289"/>
            <a:ext cx="2952328" cy="978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1" y="2371514"/>
            <a:ext cx="2816433" cy="148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589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1544" y="260648"/>
            <a:ext cx="8229600" cy="936104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ОСНОВНЫЕ ЗАДАЧИ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7528" y="1484785"/>
            <a:ext cx="8568952" cy="4641379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400" dirty="0"/>
              <a:t>Разработка конструкции сенсора в  корпусе 4 серии</a:t>
            </a:r>
            <a:r>
              <a:rPr lang="en-US" sz="2400" dirty="0"/>
              <a:t> CNL</a:t>
            </a:r>
            <a:r>
              <a:rPr lang="ru-RU" sz="2400" dirty="0"/>
              <a:t>.</a:t>
            </a:r>
          </a:p>
          <a:p>
            <a:r>
              <a:rPr lang="ru-RU" sz="2400" dirty="0"/>
              <a:t>Повышение конкурентной способности сенсоров серии ТКС.</a:t>
            </a:r>
          </a:p>
          <a:p>
            <a:r>
              <a:rPr lang="ru-RU" sz="2400" dirty="0"/>
              <a:t>Сертификация сенсора согласно требованиям Таможенного Союза.</a:t>
            </a:r>
            <a:endParaRPr lang="en-US" sz="2400" dirty="0"/>
          </a:p>
          <a:p>
            <a:r>
              <a:rPr lang="ru-RU" sz="2400" dirty="0"/>
              <a:t>Приведение конструкции сенсора к требованиям </a:t>
            </a:r>
            <a:r>
              <a:rPr lang="en-US" sz="2400" dirty="0"/>
              <a:t>ATEX</a:t>
            </a:r>
            <a:r>
              <a:rPr lang="ru-RU" sz="2400" dirty="0"/>
              <a:t> </a:t>
            </a:r>
            <a:r>
              <a:rPr lang="ru-RU" sz="2400" i="1" dirty="0"/>
              <a:t>Директива 2014/34/</a:t>
            </a:r>
            <a:r>
              <a:rPr lang="en-US" sz="2400" i="1" dirty="0"/>
              <a:t>EU</a:t>
            </a:r>
            <a:r>
              <a:rPr lang="ru-RU" sz="2400" i="1" dirty="0"/>
              <a:t> </a:t>
            </a:r>
            <a:r>
              <a:rPr lang="ru-RU" sz="2400" dirty="0"/>
              <a:t>(Оборудование и защитные системы для использования во взрывоопасных средах) </a:t>
            </a:r>
            <a:r>
              <a:rPr lang="en-US" sz="2400" dirty="0"/>
              <a:t>II 2G Ex d IIC</a:t>
            </a:r>
            <a:r>
              <a:rPr lang="ru-RU" sz="2400" i="1" dirty="0"/>
              <a:t>.</a:t>
            </a:r>
          </a:p>
          <a:p>
            <a:r>
              <a:rPr lang="ru-RU" sz="2400" dirty="0"/>
              <a:t>Расширение температуры эксплуатации с – 40</a:t>
            </a:r>
            <a:r>
              <a:rPr lang="en-US" sz="2400" dirty="0"/>
              <a:t>°</a:t>
            </a:r>
            <a:r>
              <a:rPr lang="ru-RU" sz="2400" dirty="0"/>
              <a:t>С</a:t>
            </a:r>
            <a:r>
              <a:rPr lang="en-US" sz="2400" dirty="0"/>
              <a:t> </a:t>
            </a:r>
            <a:r>
              <a:rPr lang="ru-RU" sz="2400" dirty="0"/>
              <a:t>до + 50° С.</a:t>
            </a:r>
            <a:endParaRPr lang="en-US" sz="2400" dirty="0"/>
          </a:p>
          <a:p>
            <a:r>
              <a:rPr lang="ru-RU" sz="2400" dirty="0"/>
              <a:t>Увеличение устойчивости сенсора к тестовым ударам в 10 раз, не менее.</a:t>
            </a:r>
          </a:p>
          <a:p>
            <a:r>
              <a:rPr lang="ru-RU" sz="2400" dirty="0"/>
              <a:t>Выпуск опытной партии сенсоров 100 штук, не менее.</a:t>
            </a:r>
          </a:p>
          <a:p>
            <a:endParaRPr lang="ru-RU" sz="2400" dirty="0"/>
          </a:p>
          <a:p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285469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ИССЛЕДОВАТЕЛЬСКИЕ РАБОТЫ ПО ПРОЕКТУ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ru-RU" sz="2200" dirty="0">
                <a:solidFill>
                  <a:prstClr val="black"/>
                </a:solidFill>
              </a:rPr>
              <a:t>Повышение ударной устойчивости сенсоров путём введения для </a:t>
            </a:r>
            <a:r>
              <a:rPr lang="ru-RU" sz="2200" dirty="0" err="1">
                <a:solidFill>
                  <a:prstClr val="black"/>
                </a:solidFill>
              </a:rPr>
              <a:t>пеллистора</a:t>
            </a:r>
            <a:r>
              <a:rPr lang="ru-RU" sz="2200" dirty="0">
                <a:solidFill>
                  <a:prstClr val="black"/>
                </a:solidFill>
              </a:rPr>
              <a:t> амортизирующей подушки из сверхтонкого кварцевого волокна.</a:t>
            </a:r>
          </a:p>
          <a:p>
            <a:pPr lvl="0"/>
            <a:r>
              <a:rPr lang="ru-RU" sz="2200" dirty="0">
                <a:solidFill>
                  <a:prstClr val="black"/>
                </a:solidFill>
              </a:rPr>
              <a:t>Повышение долговременной стабильности сенсора путём введения нового катализатора.</a:t>
            </a:r>
          </a:p>
          <a:p>
            <a:pPr lvl="0"/>
            <a:r>
              <a:rPr lang="ru-RU" sz="2200" dirty="0">
                <a:solidFill>
                  <a:prstClr val="black"/>
                </a:solidFill>
              </a:rPr>
              <a:t>Увеличение чувствительности сенсора по метану путём введение в техпроцесс органических кислот.</a:t>
            </a:r>
          </a:p>
          <a:p>
            <a:pPr lvl="0"/>
            <a:r>
              <a:rPr lang="ru-RU" sz="2200" dirty="0">
                <a:solidFill>
                  <a:prstClr val="black"/>
                </a:solidFill>
              </a:rPr>
              <a:t>Снижение потребляемой мощности путём уменьшения помола </a:t>
            </a:r>
            <a:r>
              <a:rPr lang="en-US" sz="2200" dirty="0">
                <a:solidFill>
                  <a:prstClr val="black"/>
                </a:solidFill>
              </a:rPr>
              <a:t>AL2O3</a:t>
            </a:r>
            <a:r>
              <a:rPr lang="ru-RU" sz="2200" dirty="0">
                <a:solidFill>
                  <a:prstClr val="black"/>
                </a:solidFill>
              </a:rPr>
              <a:t> в </a:t>
            </a:r>
            <a:r>
              <a:rPr lang="en-US" sz="2200" dirty="0">
                <a:solidFill>
                  <a:prstClr val="black"/>
                </a:solidFill>
              </a:rPr>
              <a:t>2</a:t>
            </a:r>
            <a:r>
              <a:rPr lang="ru-RU" sz="2200" dirty="0">
                <a:solidFill>
                  <a:prstClr val="black"/>
                </a:solidFill>
              </a:rPr>
              <a:t>00 раз до </a:t>
            </a:r>
            <a:r>
              <a:rPr lang="en-US" sz="2200">
                <a:solidFill>
                  <a:prstClr val="black"/>
                </a:solidFill>
              </a:rPr>
              <a:t>2</a:t>
            </a:r>
            <a:r>
              <a:rPr lang="ru-RU" sz="2200">
                <a:solidFill>
                  <a:prstClr val="black"/>
                </a:solidFill>
              </a:rPr>
              <a:t>00 </a:t>
            </a:r>
            <a:r>
              <a:rPr lang="ru-RU" sz="2200" dirty="0" err="1">
                <a:solidFill>
                  <a:prstClr val="black"/>
                </a:solidFill>
              </a:rPr>
              <a:t>нМ</a:t>
            </a:r>
            <a:r>
              <a:rPr lang="ru-RU" sz="2200" dirty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ru-RU" sz="2200" dirty="0">
                <a:solidFill>
                  <a:prstClr val="black"/>
                </a:solidFill>
              </a:rPr>
              <a:t>Исследование возможности повышение линейности сенсора в диапазоне измерения 0 - 100 % НКПР путём введением синтетических цеолитов.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511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748145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ПРОИЗВОДСТВЕННАЯ ДЕЯТЕЛЬНОСТЬ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«НИП «ЭКОТОП»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1556793"/>
            <a:ext cx="3672408" cy="5084873"/>
          </a:xfr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009" y="1700809"/>
            <a:ext cx="3672408" cy="4251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521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Термокаталитические датчики серии ТКС.</a:t>
            </a:r>
            <a:br>
              <a:rPr lang="ru-RU" sz="3200" b="1" dirty="0"/>
            </a:br>
            <a:r>
              <a:rPr lang="ru-RU" sz="2800" dirty="0"/>
              <a:t>Назначение и номенклатура.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Сенсоры серии ТКС предназначены для обнаружения содержания метана в воздушной среде  и выдачи электрического сигнала, пропорционального объёмной доле углеводородных газов. </a:t>
            </a:r>
          </a:p>
          <a:p>
            <a:r>
              <a:rPr lang="ru-RU" sz="1600" dirty="0"/>
              <a:t>Сенсор используется в переносных и стационарных индикаторах, газоанализаторах, сигнализаторах, для обнаружения и локализации горючих и токсичных газов, а также измерения их </a:t>
            </a:r>
            <a:r>
              <a:rPr lang="ru-RU" sz="1600" dirty="0" err="1"/>
              <a:t>довзрывоопасных</a:t>
            </a:r>
            <a:r>
              <a:rPr lang="ru-RU" sz="1600" dirty="0"/>
              <a:t> концентраций в потенциально взрывоопасных газовых средах. </a:t>
            </a:r>
          </a:p>
          <a:p>
            <a:r>
              <a:rPr lang="ru-RU" sz="1600" dirty="0"/>
              <a:t>Принцип действия сенсора-термохимический, основанный на беспламенном сжигании метана на рабочем элементе сенсора, с использованием мостового метода измерения.</a:t>
            </a:r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720" y="4149080"/>
            <a:ext cx="4425950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99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599" y="3514725"/>
            <a:ext cx="9820275" cy="2290539"/>
          </a:xfrm>
        </p:spPr>
        <p:txBody>
          <a:bodyPr>
            <a:normAutofit/>
          </a:bodyPr>
          <a:lstStyle/>
          <a:p>
            <a:r>
              <a:rPr lang="ru-RU" b="1" dirty="0"/>
              <a:t>г. Нижневартовск, Ханты-Мансийский автономный округ – Югра </a:t>
            </a:r>
          </a:p>
          <a:p>
            <a:r>
              <a:rPr lang="ru-RU" i="1" dirty="0"/>
              <a:t> </a:t>
            </a:r>
            <a:endParaRPr lang="ru-RU" b="1" dirty="0"/>
          </a:p>
          <a:p>
            <a:r>
              <a:rPr lang="ru-RU" i="1" dirty="0"/>
              <a:t>Разработка и производство цифровых </a:t>
            </a:r>
            <a:r>
              <a:rPr lang="ru-RU" i="1" dirty="0" err="1"/>
              <a:t>фольгираторов</a:t>
            </a:r>
            <a:r>
              <a:rPr lang="ru-RU" i="1" dirty="0"/>
              <a:t> (принтеров)</a:t>
            </a:r>
            <a:endParaRPr lang="ru-RU" b="1" dirty="0"/>
          </a:p>
          <a:p>
            <a:r>
              <a:rPr lang="ru-RU" dirty="0"/>
              <a:t>Руководитель: </a:t>
            </a:r>
            <a:r>
              <a:rPr lang="ru-RU" dirty="0" err="1"/>
              <a:t>Виршке</a:t>
            </a:r>
            <a:r>
              <a:rPr lang="ru-RU" dirty="0"/>
              <a:t> Александр Евгеньевич, тел.: +7 982 536 05 69, </a:t>
            </a:r>
            <a:r>
              <a:rPr lang="en-US" dirty="0"/>
              <a:t>e</a:t>
            </a:r>
            <a:r>
              <a:rPr lang="ru-RU" dirty="0"/>
              <a:t>-</a:t>
            </a:r>
            <a:r>
              <a:rPr lang="en-US" dirty="0"/>
              <a:t>mail</a:t>
            </a:r>
            <a:r>
              <a:rPr lang="ru-RU" dirty="0"/>
              <a:t>: vialev@yandex.ru</a:t>
            </a:r>
            <a:endParaRPr lang="ru-RU" b="1" dirty="0"/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49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657350" y="1124530"/>
            <a:ext cx="9010650" cy="161867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Виршке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А.Е.</a:t>
            </a:r>
          </a:p>
        </p:txBody>
      </p:sp>
      <p:pic>
        <p:nvPicPr>
          <p:cNvPr id="6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5718" y="353005"/>
            <a:ext cx="28305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742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Принципиальная технологическая схема автономного торфоперерабатывающего комплекса</a:t>
            </a:r>
          </a:p>
        </p:txBody>
      </p:sp>
      <p:pic>
        <p:nvPicPr>
          <p:cNvPr id="8" name="Содержимое 7" descr="сушилка123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072" y="2063447"/>
            <a:ext cx="7776556" cy="3882044"/>
          </a:xfr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68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Slid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6375"/>
            <a:ext cx="9144000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20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Slid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6375"/>
            <a:ext cx="9144000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339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Slid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6375"/>
            <a:ext cx="9144000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232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85737"/>
            <a:ext cx="9182100" cy="64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85737"/>
            <a:ext cx="9191625" cy="64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16390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Slid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6375"/>
            <a:ext cx="9144000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126265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Slid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6375"/>
            <a:ext cx="9144000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33044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Slid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6375"/>
            <a:ext cx="9144000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144836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Slid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6375"/>
            <a:ext cx="9144000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091250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90500"/>
            <a:ext cx="9172575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2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Опытный образец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торфо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-древесного композиционного материала</a:t>
            </a:r>
          </a:p>
        </p:txBody>
      </p:sp>
      <p:pic>
        <p:nvPicPr>
          <p:cNvPr id="5" name="Picture 2" descr="\\fs\Обмен\1Пермяков П.Ю\От Марии\Фото Торфокомплекс\1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121842" y="2890563"/>
            <a:ext cx="3961015" cy="2227811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65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Slid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6375"/>
            <a:ext cx="9144000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250043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85737"/>
            <a:ext cx="9191625" cy="64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80794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7972" y="320386"/>
            <a:ext cx="54032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D0D0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Советский район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"ворота в Югру"</a:t>
            </a:r>
            <a:endParaRPr lang="ru-RU" alt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14" descr="C:\Users\Kusakina.YA\Desktop\464131a32be92db1eb03bd70266fdd38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2163707"/>
            <a:ext cx="5400675" cy="337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09608" y="1812174"/>
            <a:ext cx="4164676" cy="448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30 000 КВ. КИЛОМЕТРОВ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НАСЕЛЕННЫХ ПУНКТОВ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ТЫСЯЧ ЖИТЕЛЕЙ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80% ВСЕЙ ТЕРРИТОРИИ РАЙОНА  - ЛЕСА</a:t>
            </a:r>
          </a:p>
          <a:p>
            <a:pPr>
              <a:lnSpc>
                <a:spcPct val="150000"/>
              </a:lnSpc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РАЗВИВАЕТСЯ ЛЕСНАЯ ПРОМЫШЛЕННОСТЬ И НОВЫЕ СЕКТОРЫ ЭКОНОМИКИ</a:t>
            </a:r>
          </a:p>
          <a:p>
            <a:pPr algn="just">
              <a:lnSpc>
                <a:spcPct val="150000"/>
              </a:lnSpc>
            </a:pP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ТРАНСПОРТНЫЕ СЕТИ: АВТОМОБИЛЬНЫЕ ДОРОГИ,  ЖЕЛЕЗНОДОРОЖНОЕ СООБЩЕНИЕ, ВОЗДУШНЫЙ ТРАНСПОРТ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71587" y="756852"/>
            <a:ext cx="1810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www.admsov.ru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043583" y="782051"/>
            <a:ext cx="23775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dirty="0">
                <a:latin typeface="Tahoma" panose="020B0604030504040204" pitchFamily="34" charset="0"/>
                <a:cs typeface="Tahoma" panose="020B0604030504040204" pitchFamily="34" charset="0"/>
              </a:rPr>
              <a:t>тел: (34675) 3-16-63</a:t>
            </a:r>
            <a:endParaRPr lang="ru-RU" altLang="ru-RU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15" descr="C:\Users\Kusakina.YA\Desktop\gerb-s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320386"/>
            <a:ext cx="64135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951956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165100"/>
            <a:ext cx="2830513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6056313" y="69850"/>
            <a:ext cx="11112" cy="877888"/>
          </a:xfrm>
          <a:prstGeom prst="line">
            <a:avLst/>
          </a:prstGeom>
          <a:ln w="15875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067425" y="6403975"/>
            <a:ext cx="0" cy="342900"/>
          </a:xfrm>
          <a:prstGeom prst="line">
            <a:avLst/>
          </a:prstGeom>
          <a:ln w="15875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1679575" y="968375"/>
            <a:ext cx="8809038" cy="1270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1601788" y="6373813"/>
            <a:ext cx="8809037" cy="11112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9" name="Прямоугольник 15"/>
          <p:cNvSpPr>
            <a:spLocks noChangeArrowheads="1"/>
          </p:cNvSpPr>
          <p:nvPr/>
        </p:nvSpPr>
        <p:spPr bwMode="auto">
          <a:xfrm>
            <a:off x="939800" y="1220788"/>
            <a:ext cx="10253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0D0D0D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Перспективная площадка для реализации инвестиционных проектов</a:t>
            </a:r>
            <a:endParaRPr lang="ru-RU" altLang="ru-RU" sz="240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80" name="Прямоугольник 17"/>
          <p:cNvSpPr>
            <a:spLocks noChangeArrowheads="1"/>
          </p:cNvSpPr>
          <p:nvPr/>
        </p:nvSpPr>
        <p:spPr bwMode="auto">
          <a:xfrm>
            <a:off x="461963" y="2205038"/>
            <a:ext cx="552767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/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Поставки на экспорт производимой в районе продукции ЛПК в десятки стран мира</a:t>
            </a:r>
          </a:p>
          <a:p>
            <a:pPr algn="just" eaLnBrk="1" hangingPunct="1"/>
            <a:endParaRPr lang="ru-RU" alt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формируется кластер по глубокой переработке древесины</a:t>
            </a:r>
          </a:p>
          <a:p>
            <a:pPr algn="just" eaLnBrk="1" hangingPunct="1"/>
            <a:endParaRPr lang="ru-RU" alt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В наличии запасы полезных ископаемых: диатомита, строительных песков, кирпичных глин и песчано-гравийных смесей, а также  меди, золота, цинка, стекольного песка и  даже титан-циркониевых россыпей</a:t>
            </a:r>
          </a:p>
          <a:p>
            <a:pPr algn="just"/>
            <a:endParaRPr lang="ru-RU" alt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развита газовая и электросетевая инфраструктуры, имеющие не освоенные запасы мощности и потенциал их существенного увеличения при создании новых производств </a:t>
            </a:r>
          </a:p>
          <a:p>
            <a:pPr algn="just"/>
            <a:endParaRPr lang="ru-RU" altLang="ru-RU" sz="1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ru-RU" sz="140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поддержке Администрации Советского района развивается малый и средний бизнес, реализуются инвестиционные проекты</a:t>
            </a:r>
            <a:endParaRPr lang="ru-RU" alt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endParaRPr lang="ru-RU" altLang="ru-RU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rot="16200000" flipH="1">
            <a:off x="4357688" y="3863975"/>
            <a:ext cx="3797300" cy="57150"/>
          </a:xfrm>
          <a:prstGeom prst="line">
            <a:avLst/>
          </a:prstGeom>
          <a:ln w="25400" cmpd="sng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4364038" y="6421438"/>
            <a:ext cx="1503362" cy="307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www.admsov.ru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83" name="Прямоугольник 14"/>
          <p:cNvSpPr>
            <a:spLocks noChangeArrowheads="1"/>
          </p:cNvSpPr>
          <p:nvPr/>
        </p:nvSpPr>
        <p:spPr bwMode="auto">
          <a:xfrm>
            <a:off x="6311900" y="6419850"/>
            <a:ext cx="188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ru-RU" altLang="ru-RU" sz="1400">
                <a:latin typeface="Tahoma" panose="020B0604030504040204" pitchFamily="34" charset="0"/>
                <a:cs typeface="Tahoma" panose="020B0604030504040204" pitchFamily="34" charset="0"/>
              </a:rPr>
              <a:t>тел: (34675) 3-16-63</a:t>
            </a:r>
          </a:p>
        </p:txBody>
      </p:sp>
      <p:pic>
        <p:nvPicPr>
          <p:cNvPr id="3084" name="Picture 15" descr="C:\Users\Kusakina.YA\Desktop\gerb-s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688" y="106363"/>
            <a:ext cx="64135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5" descr="C:\Users\Kusakina.YA\Desktop\gYgMSrgLEb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325" y="1989138"/>
            <a:ext cx="2524125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16" descr="C:\Users\Kusakina.YA\Desktop\qHJiQUCKRH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6388" y="1985963"/>
            <a:ext cx="2525712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20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7338" y="4006850"/>
            <a:ext cx="2563812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8" name="AutoShape 24" descr="ÐÐ°ÑÑÐ¸Ð½ÐºÐ¸ Ð¿Ð¾ Ð·Ð°Ð¿ÑÐ¾ÑÑ Ð³Ð°Ð·Ð¾Ð²Ð°Ñ  Ð¸Ð½ÑÑÐ°ÑÑÑÑÐºÑÑÑÐ°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3089" name="AutoShape 26" descr="ÐÐ°ÑÑÐ¸Ð½ÐºÐ¸ Ð¿Ð¾ Ð·Ð°Ð¿ÑÐ¾ÑÑ Ð³Ð°Ð·Ð¾Ð²Ð°Ñ  Ð¸Ð½ÑÑÐ°ÑÑÑÑÐºÑÑÑÐ°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ru-RU" altLang="ru-RU"/>
          </a:p>
        </p:txBody>
      </p:sp>
      <p:pic>
        <p:nvPicPr>
          <p:cNvPr id="3090" name="Picture 28" descr="ÐÐ°ÑÑÐ¸Ð½ÐºÐ¸ Ð¿Ð¾ Ð·Ð°Ð¿ÑÐ¾ÑÑ Ð³Ð°Ð·Ð¾Ð²Ð°Ñ  Ð¸Ð½ÑÑÐ°ÑÑÑÑÐºÑÑÑÐ°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963" y="3984625"/>
            <a:ext cx="2503487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7768157"/>
      </p:ext>
    </p:extLst>
  </p:cSld>
  <p:clrMapOvr>
    <a:masterClrMapping/>
  </p:clrMapOvr>
  <p:transition spd="slow" advClick="0" advTm="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Конкурентные преимущества разработок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63553" y="2420889"/>
            <a:ext cx="7776863" cy="3705275"/>
          </a:xfrm>
        </p:spPr>
        <p:txBody>
          <a:bodyPr>
            <a:normAutofit fontScale="70000" lnSpcReduction="20000"/>
          </a:bodyPr>
          <a:lstStyle/>
          <a:p>
            <a:pPr lvl="0" algn="just"/>
            <a:r>
              <a:rPr lang="ru-RU" sz="2600" dirty="0"/>
              <a:t>Улучшение эксплуатационных характеристик композиционных строительных материалов за счет высокой прочности и низкой теплопроводности на 10-15 %. </a:t>
            </a:r>
          </a:p>
          <a:p>
            <a:pPr lvl="0" algn="just"/>
            <a:r>
              <a:rPr lang="ru-RU" sz="2600" dirty="0"/>
              <a:t>Экологическая чистота производства и хорошая </a:t>
            </a:r>
            <a:r>
              <a:rPr lang="ru-RU" sz="2600" dirty="0" err="1"/>
              <a:t>биосовместимость</a:t>
            </a:r>
            <a:r>
              <a:rPr lang="ru-RU" sz="2600" dirty="0"/>
              <a:t> полученных буровых реагентов с окружающей средой (биоразлагаемость продуктов).</a:t>
            </a:r>
          </a:p>
          <a:p>
            <a:pPr lvl="0" algn="just"/>
            <a:r>
              <a:rPr lang="ru-RU" sz="2600" dirty="0"/>
              <a:t>Более широкий спектр действия по сравнению с </a:t>
            </a:r>
            <a:r>
              <a:rPr lang="ru-RU" sz="2600" dirty="0" err="1"/>
              <a:t>карбоксиметилцеллюлозой</a:t>
            </a:r>
            <a:r>
              <a:rPr lang="ru-RU" sz="2600" dirty="0"/>
              <a:t> или </a:t>
            </a:r>
            <a:r>
              <a:rPr lang="ru-RU" sz="2600" dirty="0" err="1"/>
              <a:t>торфо</a:t>
            </a:r>
            <a:r>
              <a:rPr lang="ru-RU" sz="2600" dirty="0"/>
              <a:t>-щелочными реагентами. </a:t>
            </a:r>
          </a:p>
          <a:p>
            <a:pPr algn="just"/>
            <a:r>
              <a:rPr lang="ru-RU" sz="2600" dirty="0"/>
              <a:t>Комплексная безотходная схема использования сырья и расширенный спектр инновационной продукции (кроме строительных материалов – также буровые реагенты, газонные блоки для рекультивации нефтезагрязненных земель, тепловая и электроэнергия, органоминеральные удобрения из отходов производства).</a:t>
            </a:r>
          </a:p>
          <a:p>
            <a:pPr algn="just"/>
            <a:r>
              <a:rPr lang="ru-RU" sz="2600" dirty="0"/>
              <a:t>Оптимальное размещение производств по отношению к источникам сырья и потребителям. </a:t>
            </a:r>
          </a:p>
          <a:p>
            <a:pPr lvl="0" algn="just"/>
            <a:endParaRPr lang="ru-RU" dirty="0" smtClean="0"/>
          </a:p>
          <a:p>
            <a:pPr lvl="0" algn="just"/>
            <a:endParaRPr lang="ru-RU" dirty="0" smtClean="0"/>
          </a:p>
          <a:p>
            <a:pPr lvl="0" algn="just"/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F650A2-1736-41D1-B6ED-8EA5A177B5B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98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«ЭКО СЕРВИС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г</a:t>
            </a:r>
            <a:r>
              <a:rPr lang="ru-RU" b="1" dirty="0" smtClean="0"/>
              <a:t>. Советский, Ханты-Мансийский автономный округ – Югра</a:t>
            </a:r>
            <a:br>
              <a:rPr lang="ru-RU" b="1" dirty="0" smtClean="0"/>
            </a:br>
            <a:endParaRPr lang="ru-RU" b="1" dirty="0" smtClean="0"/>
          </a:p>
          <a:p>
            <a:r>
              <a:rPr lang="ru-RU" dirty="0" smtClean="0"/>
              <a:t>Руководитель:  Петров Владимир Валерьевич, тел.: 8 (950)538-86-49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dirty="0" smtClean="0"/>
              <a:t>e-mail: </a:t>
            </a:r>
            <a:r>
              <a:rPr lang="en-US" u="sng" dirty="0" smtClean="0">
                <a:hlinkClick r:id="rId2"/>
              </a:rPr>
              <a:t>eko-servis.al@mail.ru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214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181600" y="1693069"/>
            <a:ext cx="6172200" cy="347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 является производителем и поставщиком древесной муки для применения в нефтедобывающей промышленности. 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ведущих направлений деятельности компании является производство и поставка древесной муки.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 выпускает древесную муку М560,  производительность 20 тонн в месяц готового продукта. Для расширение производства компания привлекает инвестиции</a:t>
            </a:r>
            <a:r>
              <a:rPr lang="ru-RU" dirty="0"/>
              <a:t>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158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TM02900743[[fn=Природа]]</Template>
  <TotalTime>93</TotalTime>
  <Words>2151</Words>
  <Application>Microsoft Office PowerPoint</Application>
  <PresentationFormat>Широкоэкранный</PresentationFormat>
  <Paragraphs>250</Paragraphs>
  <Slides>63</Slides>
  <Notes>14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73" baseType="lpstr">
      <vt:lpstr>Arial</vt:lpstr>
      <vt:lpstr>Calibri</vt:lpstr>
      <vt:lpstr>Calibri Light</vt:lpstr>
      <vt:lpstr>Tahoma</vt:lpstr>
      <vt:lpstr>Times New Roman</vt:lpstr>
      <vt:lpstr>Wingdings</vt:lpstr>
      <vt:lpstr>Wingdings 2</vt:lpstr>
      <vt:lpstr>HDOfficeLightV0</vt:lpstr>
      <vt:lpstr>1_HDOfficeLightV0</vt:lpstr>
      <vt:lpstr>Диаграмма</vt:lpstr>
      <vt:lpstr>ООО «МИП «ЮГРА-БИОТЕХНОЛОГИИ»</vt:lpstr>
      <vt:lpstr>Цель и задачи проекта</vt:lpstr>
      <vt:lpstr>ПРОБЛЕМА</vt:lpstr>
      <vt:lpstr>Продукты проекта</vt:lpstr>
      <vt:lpstr>Принципиальная технологическая схема автономного торфоперерабатывающего комплекса</vt:lpstr>
      <vt:lpstr>Опытный образец торфо-древесного композиционного материала</vt:lpstr>
      <vt:lpstr>Конкурентные преимущества разработок</vt:lpstr>
      <vt:lpstr>ООО «ЭКО СЕРВИС» </vt:lpstr>
      <vt:lpstr>Презентация PowerPoint</vt:lpstr>
      <vt:lpstr>ВАЖНО! Древесина в процессе производства не подвергается химической обработке, поэтому древесная мука считается натуральным природным материалом.</vt:lpstr>
      <vt:lpstr>АО «РЕАБИЛИТАЦИОННО-ТЕХНИЧЕСКИЙ ЦЕНТР»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ООО «Алекс»</vt:lpstr>
      <vt:lpstr>Презентация PowerPoint</vt:lpstr>
      <vt:lpstr>Презентация PowerPoint</vt:lpstr>
      <vt:lpstr>ООО «Интехно-Югра»</vt:lpstr>
      <vt:lpstr>Презентация PowerPoint</vt:lpstr>
      <vt:lpstr>Презентация PowerPoint</vt:lpstr>
      <vt:lpstr>ООО «Скилаб»</vt:lpstr>
      <vt:lpstr>Презентация PowerPoint</vt:lpstr>
      <vt:lpstr>Презентация PowerPoint</vt:lpstr>
      <vt:lpstr>Презентация PowerPoint</vt:lpstr>
      <vt:lpstr>Назначение:</vt:lpstr>
      <vt:lpstr>3.  Механизм воздействия импульса давления на ПЗП</vt:lpstr>
      <vt:lpstr> Область применения технологии</vt:lpstr>
      <vt:lpstr> Основные отличия технологии</vt:lpstr>
      <vt:lpstr>ООО «Чайный Дом «Чистота»</vt:lpstr>
      <vt:lpstr>Презентация PowerPoint</vt:lpstr>
      <vt:lpstr>Презентация PowerPoint</vt:lpstr>
      <vt:lpstr>ООО «Научно-инновационное предприятие «ЭКОТОП»</vt:lpstr>
      <vt:lpstr> НАУЧНО-ИННОВАЦИОННОЕ ПРЕДПРИЯТИЕ «ЭКОТОП» РФ, ХМАО-Югра, г. Ханты-Мансийск, ул. Студенческая, 27 www.ecotop-sensor.com          e-mail: ekotop@mail.ru </vt:lpstr>
      <vt:lpstr>ОСНОВНЫЕ ЗАДАЧИ ПРОЕКТА</vt:lpstr>
      <vt:lpstr>ИССЛЕДОВАТЕЛЬСКИЕ РАБОТЫ ПО ПРОЕКТУ</vt:lpstr>
      <vt:lpstr>ПРОИЗВОДСТВЕННАЯ ДЕЯТЕЛЬНОСТЬ ООО «НИП «ЭКОТОП»</vt:lpstr>
      <vt:lpstr>Термокаталитические датчики серии ТКС. Назначение и номенклатура.</vt:lpstr>
      <vt:lpstr>ИП Виршке А.Е.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Инновационный проект: Торфоперерабатывающий комплекс по производству композиционных строительных материалов, буровых реагентов, газонных блоков, органоминеральных удобрений и топливных пеллет</dc:title>
  <dc:creator>Александр А. Семенов</dc:creator>
  <cp:lastModifiedBy>Мария Петровна Семенова</cp:lastModifiedBy>
  <cp:revision>14</cp:revision>
  <dcterms:created xsi:type="dcterms:W3CDTF">2018-07-06T06:21:54Z</dcterms:created>
  <dcterms:modified xsi:type="dcterms:W3CDTF">2018-07-06T09:41:02Z</dcterms:modified>
</cp:coreProperties>
</file>